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9" r:id="rId2"/>
    <p:sldId id="264" r:id="rId3"/>
    <p:sldId id="263" r:id="rId4"/>
    <p:sldId id="265" r:id="rId5"/>
    <p:sldId id="290" r:id="rId6"/>
    <p:sldId id="268" r:id="rId7"/>
    <p:sldId id="269" r:id="rId8"/>
    <p:sldId id="270" r:id="rId9"/>
    <p:sldId id="315" r:id="rId10"/>
    <p:sldId id="324" r:id="rId11"/>
    <p:sldId id="271" r:id="rId12"/>
    <p:sldId id="272" r:id="rId13"/>
    <p:sldId id="316" r:id="rId14"/>
    <p:sldId id="273" r:id="rId15"/>
    <p:sldId id="275" r:id="rId16"/>
    <p:sldId id="274" r:id="rId17"/>
    <p:sldId id="276" r:id="rId18"/>
    <p:sldId id="317" r:id="rId19"/>
    <p:sldId id="318" r:id="rId20"/>
    <p:sldId id="319" r:id="rId21"/>
    <p:sldId id="321" r:id="rId22"/>
    <p:sldId id="322" r:id="rId23"/>
    <p:sldId id="323" r:id="rId24"/>
    <p:sldId id="277" r:id="rId25"/>
    <p:sldId id="278" r:id="rId26"/>
    <p:sldId id="279" r:id="rId27"/>
    <p:sldId id="326" r:id="rId28"/>
    <p:sldId id="327" r:id="rId29"/>
    <p:sldId id="328" r:id="rId30"/>
    <p:sldId id="325" r:id="rId31"/>
    <p:sldId id="293" r:id="rId32"/>
    <p:sldId id="291" r:id="rId33"/>
    <p:sldId id="292" r:id="rId34"/>
    <p:sldId id="329" r:id="rId35"/>
    <p:sldId id="330" r:id="rId36"/>
    <p:sldId id="342" r:id="rId37"/>
    <p:sldId id="343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4" r:id="rId5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 autoAdjust="0"/>
    <p:restoredTop sz="94660"/>
  </p:normalViewPr>
  <p:slideViewPr>
    <p:cSldViewPr>
      <p:cViewPr>
        <p:scale>
          <a:sx n="80" d="100"/>
          <a:sy n="80" d="100"/>
        </p:scale>
        <p:origin x="-116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road_if_motorw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dobre\Desktop\imm\szept_24\adatok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b\CEO%20Secretariat%20Department\nora_ideiglenes\2_munkak\imm\rmue_november\prezentacio\back\new\doing_eu27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b\CEO%20Secretariat%20Department\nora_ideiglenes\2_munkak\imm\rmue_november\prezentacio\back\new\doing_eu27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dobre\Desktop\imm\szept_24\business_demography.xls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Desktop\mix\imm\adatok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dobre\Desktop\imm\szept_24\business_demography.xls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Desktop\mix\imm\adatok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Desktop\mix\imm\adatok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Urban%20wastewater%20treatmen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dobre\Desktop\imm\szept_24\business_demography.xls" TargetMode="External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road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Resident%20population%20connected%20to%20public%20water%20suppl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Szobak%20szam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nfrastruktura\Copy%20of%20Housing_statistics_YB2012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borboly\Desktop\GEM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b\CEO%20Secretariat%20Department\nora_ideiglenes\2_munkak\imm\rmue_november\prezentacio\oktober29\imm\back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results!$B$3</c:f>
              <c:strCache>
                <c:ptCount val="1"/>
                <c:pt idx="0">
                  <c:v>km/100km2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results!$C$2:$F$2</c:f>
              <c:strCache>
                <c:ptCount val="4"/>
                <c:pt idx="0">
                  <c:v>EU27 (2010)</c:v>
                </c:pt>
                <c:pt idx="1">
                  <c:v>EU27 (2011)</c:v>
                </c:pt>
                <c:pt idx="2">
                  <c:v>Romania (2010)</c:v>
                </c:pt>
                <c:pt idx="3">
                  <c:v>Romania (2011)</c:v>
                </c:pt>
              </c:strCache>
            </c:strRef>
          </c:cat>
          <c:val>
            <c:numRef>
              <c:f>results!$C$3:$F$3</c:f>
              <c:numCache>
                <c:formatCode>_(* #,##0.00_);_(* \(#,##0.00\);_(* "-"??_);_(@_)</c:formatCode>
                <c:ptCount val="4"/>
                <c:pt idx="0">
                  <c:v>1.6165290336367755</c:v>
                </c:pt>
                <c:pt idx="1">
                  <c:v>1.6307009744342207</c:v>
                </c:pt>
                <c:pt idx="2">
                  <c:v>0.13926700252945801</c:v>
                </c:pt>
                <c:pt idx="3">
                  <c:v>0.16443573792634794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41376"/>
        <c:axId val="147547264"/>
      </c:barChart>
      <c:catAx>
        <c:axId val="14754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547264"/>
        <c:crosses val="autoZero"/>
        <c:auto val="1"/>
        <c:lblAlgn val="ctr"/>
        <c:lblOffset val="100"/>
        <c:noMultiLvlLbl val="0"/>
      </c:catAx>
      <c:valAx>
        <c:axId val="14754726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1475413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3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slide8!$C$28</c:f>
              <c:strCache>
                <c:ptCount val="1"/>
                <c:pt idx="0">
                  <c:v>Mikro-vállalkozások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slide8!$B$29:$B$36</c:f>
              <c:strCache>
                <c:ptCount val="8"/>
                <c:pt idx="0">
                  <c:v>Bányászat és kőfejtés</c:v>
                </c:pt>
                <c:pt idx="1">
                  <c:v>Villamosenergia-, 
gáz-, gőzellátás, légkondicionálás</c:v>
                </c:pt>
                <c:pt idx="2">
                  <c:v>Szállítás, raktározás </c:v>
                </c:pt>
                <c:pt idx="3">
                  <c:v>Szálláshely-szolgáltatás, vendéglátás</c:v>
                </c:pt>
                <c:pt idx="4">
                  <c:v>Feldolgozóipar</c:v>
                </c:pt>
                <c:pt idx="5">
                  <c:v>Építőipar</c:v>
                </c:pt>
                <c:pt idx="6">
                  <c:v>Ingatlanügyletek</c:v>
                </c:pt>
                <c:pt idx="7">
                  <c:v>Kereskedelem</c:v>
                </c:pt>
              </c:strCache>
            </c:strRef>
          </c:cat>
          <c:val>
            <c:numRef>
              <c:f>slide8!$C$29:$C$36</c:f>
              <c:numCache>
                <c:formatCode>#,##0</c:formatCode>
                <c:ptCount val="8"/>
                <c:pt idx="0">
                  <c:v>15667</c:v>
                </c:pt>
                <c:pt idx="1">
                  <c:v>34753</c:v>
                </c:pt>
                <c:pt idx="2">
                  <c:v>1109424</c:v>
                </c:pt>
                <c:pt idx="3">
                  <c:v>1552574</c:v>
                </c:pt>
                <c:pt idx="4">
                  <c:v>1760912</c:v>
                </c:pt>
                <c:pt idx="5">
                  <c:v>2789236</c:v>
                </c:pt>
                <c:pt idx="6">
                  <c:v>5967673</c:v>
                </c:pt>
                <c:pt idx="7">
                  <c:v>5968300</c:v>
                </c:pt>
              </c:numCache>
            </c:numRef>
          </c:val>
        </c:ser>
        <c:ser>
          <c:idx val="1"/>
          <c:order val="1"/>
          <c:tx>
            <c:strRef>
              <c:f>slide8!$D$28</c:f>
              <c:strCache>
                <c:ptCount val="1"/>
                <c:pt idx="0">
                  <c:v>Kis-vállalkozások</c:v>
                </c:pt>
              </c:strCache>
            </c:strRef>
          </c:tx>
          <c:invertIfNegative val="0"/>
          <c:cat>
            <c:strRef>
              <c:f>slide8!$B$29:$B$36</c:f>
              <c:strCache>
                <c:ptCount val="8"/>
                <c:pt idx="0">
                  <c:v>Bányászat és kőfejtés</c:v>
                </c:pt>
                <c:pt idx="1">
                  <c:v>Villamosenergia-, 
gáz-, gőzellátás, légkondicionálás</c:v>
                </c:pt>
                <c:pt idx="2">
                  <c:v>Szállítás, raktározás </c:v>
                </c:pt>
                <c:pt idx="3">
                  <c:v>Szálláshely-szolgáltatás, vendéglátás</c:v>
                </c:pt>
                <c:pt idx="4">
                  <c:v>Feldolgozóipar</c:v>
                </c:pt>
                <c:pt idx="5">
                  <c:v>Építőipar</c:v>
                </c:pt>
                <c:pt idx="6">
                  <c:v>Ingatlanügyletek</c:v>
                </c:pt>
                <c:pt idx="7">
                  <c:v>Kereskedelem</c:v>
                </c:pt>
              </c:strCache>
            </c:strRef>
          </c:cat>
          <c:val>
            <c:numRef>
              <c:f>slide8!$D$29:$D$36</c:f>
              <c:numCache>
                <c:formatCode>#,##0</c:formatCode>
                <c:ptCount val="8"/>
                <c:pt idx="0">
                  <c:v>4794</c:v>
                </c:pt>
                <c:pt idx="1">
                  <c:v>3815</c:v>
                </c:pt>
                <c:pt idx="2">
                  <c:v>93533</c:v>
                </c:pt>
                <c:pt idx="3">
                  <c:v>151018</c:v>
                </c:pt>
                <c:pt idx="4">
                  <c:v>311564</c:v>
                </c:pt>
                <c:pt idx="5">
                  <c:v>208857</c:v>
                </c:pt>
                <c:pt idx="6">
                  <c:v>243598</c:v>
                </c:pt>
                <c:pt idx="7">
                  <c:v>361222</c:v>
                </c:pt>
              </c:numCache>
            </c:numRef>
          </c:val>
        </c:ser>
        <c:ser>
          <c:idx val="2"/>
          <c:order val="2"/>
          <c:tx>
            <c:strRef>
              <c:f>slide8!$E$28</c:f>
              <c:strCache>
                <c:ptCount val="1"/>
                <c:pt idx="0">
                  <c:v>Közép-vállalkozások</c:v>
                </c:pt>
              </c:strCache>
            </c:strRef>
          </c:tx>
          <c:invertIfNegative val="0"/>
          <c:cat>
            <c:strRef>
              <c:f>slide8!$B$29:$B$36</c:f>
              <c:strCache>
                <c:ptCount val="8"/>
                <c:pt idx="0">
                  <c:v>Bányászat és kőfejtés</c:v>
                </c:pt>
                <c:pt idx="1">
                  <c:v>Villamosenergia-, 
gáz-, gőzellátás, légkondicionálás</c:v>
                </c:pt>
                <c:pt idx="2">
                  <c:v>Szállítás, raktározás </c:v>
                </c:pt>
                <c:pt idx="3">
                  <c:v>Szálláshely-szolgáltatás, vendéglátás</c:v>
                </c:pt>
                <c:pt idx="4">
                  <c:v>Feldolgozóipar</c:v>
                </c:pt>
                <c:pt idx="5">
                  <c:v>Építőipar</c:v>
                </c:pt>
                <c:pt idx="6">
                  <c:v>Ingatlanügyletek</c:v>
                </c:pt>
                <c:pt idx="7">
                  <c:v>Kereskedelem</c:v>
                </c:pt>
              </c:strCache>
            </c:strRef>
          </c:cat>
          <c:val>
            <c:numRef>
              <c:f>slide8!$E$29:$E$36</c:f>
              <c:numCache>
                <c:formatCode>#,##0</c:formatCode>
                <c:ptCount val="8"/>
                <c:pt idx="0">
                  <c:v>941</c:v>
                </c:pt>
                <c:pt idx="1">
                  <c:v>2213</c:v>
                </c:pt>
                <c:pt idx="2">
                  <c:v>16956</c:v>
                </c:pt>
                <c:pt idx="3">
                  <c:v>12066</c:v>
                </c:pt>
                <c:pt idx="4">
                  <c:v>77335</c:v>
                </c:pt>
                <c:pt idx="5">
                  <c:v>22385</c:v>
                </c:pt>
                <c:pt idx="6">
                  <c:v>45032</c:v>
                </c:pt>
                <c:pt idx="7">
                  <c:v>42324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03712"/>
        <c:axId val="148405248"/>
      </c:barChart>
      <c:catAx>
        <c:axId val="14840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405248"/>
        <c:crosses val="autoZero"/>
        <c:auto val="1"/>
        <c:lblAlgn val="ctr"/>
        <c:lblOffset val="100"/>
        <c:noMultiLvlLbl val="0"/>
      </c:catAx>
      <c:valAx>
        <c:axId val="14840524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4840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31955380577423"/>
          <c:y val="8.275736366287581E-2"/>
          <c:w val="0.28534366797900418"/>
          <c:h val="0.33911453776611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661133259095254"/>
          <c:y val="2.51385466974257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days!$A$15</c:f>
              <c:strCache>
                <c:ptCount val="1"/>
                <c:pt idx="0">
                  <c:v>Románia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days!$B$14:$F$14</c:f>
              <c:strCache>
                <c:ptCount val="5"/>
                <c:pt idx="0">
                  <c:v>Cégbejegyzés</c:v>
                </c:pt>
                <c:pt idx="1">
                  <c:v>Építkezési engedély megszerzése</c:v>
                </c:pt>
                <c:pt idx="2">
                  <c:v>Tulajdon bejegyzése</c:v>
                </c:pt>
                <c:pt idx="3">
                  <c:v>Adók kifizetése</c:v>
                </c:pt>
                <c:pt idx="4">
                  <c:v>Szerződések végrehajtása</c:v>
                </c:pt>
              </c:strCache>
            </c:strRef>
          </c:cat>
          <c:val>
            <c:numRef>
              <c:f>days!$B$15:$F$15</c:f>
              <c:numCache>
                <c:formatCode>General</c:formatCode>
                <c:ptCount val="5"/>
                <c:pt idx="0">
                  <c:v>14</c:v>
                </c:pt>
                <c:pt idx="1">
                  <c:v>287</c:v>
                </c:pt>
                <c:pt idx="2">
                  <c:v>26</c:v>
                </c:pt>
                <c:pt idx="3" formatCode="0">
                  <c:v>18.5</c:v>
                </c:pt>
                <c:pt idx="4">
                  <c:v>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475159753794475"/>
          <c:y val="3.6422235136266912E-2"/>
          <c:w val="0.33959217370546363"/>
          <c:h val="0.9635777648637327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681619391634865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days!$A$12</c:f>
              <c:strCache>
                <c:ptCount val="1"/>
                <c:pt idx="0">
                  <c:v>Magyarország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days!$B$11:$F$11</c:f>
              <c:strCache>
                <c:ptCount val="5"/>
                <c:pt idx="0">
                  <c:v>Cégbejegyzés</c:v>
                </c:pt>
                <c:pt idx="1">
                  <c:v>Építkezési engedély megszerzése</c:v>
                </c:pt>
                <c:pt idx="2">
                  <c:v>Tulajdon bejegyzése</c:v>
                </c:pt>
                <c:pt idx="3">
                  <c:v>Adók kifizetése</c:v>
                </c:pt>
                <c:pt idx="4">
                  <c:v>Szerződések végrehajtása</c:v>
                </c:pt>
              </c:strCache>
            </c:strRef>
          </c:cat>
          <c:val>
            <c:numRef>
              <c:f>days!$B$12:$F$12</c:f>
              <c:numCache>
                <c:formatCode>General</c:formatCode>
                <c:ptCount val="5"/>
                <c:pt idx="0">
                  <c:v>4</c:v>
                </c:pt>
                <c:pt idx="1">
                  <c:v>102</c:v>
                </c:pt>
                <c:pt idx="2">
                  <c:v>17</c:v>
                </c:pt>
                <c:pt idx="3" formatCode="0">
                  <c:v>23</c:v>
                </c:pt>
                <c:pt idx="4">
                  <c:v>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days_evolution!$I$3:$I$29</c:f>
              <c:strCache>
                <c:ptCount val="27"/>
                <c:pt idx="0">
                  <c:v>Belgium</c:v>
                </c:pt>
                <c:pt idx="1">
                  <c:v>Magyarország</c:v>
                </c:pt>
                <c:pt idx="2">
                  <c:v>Portugália</c:v>
                </c:pt>
                <c:pt idx="3">
                  <c:v>Dánia</c:v>
                </c:pt>
                <c:pt idx="4">
                  <c:v>Olaszország</c:v>
                </c:pt>
                <c:pt idx="5">
                  <c:v>Szlovénia</c:v>
                </c:pt>
                <c:pt idx="6">
                  <c:v>Franciaország</c:v>
                </c:pt>
                <c:pt idx="7">
                  <c:v>Norvégia</c:v>
                </c:pt>
                <c:pt idx="8">
                  <c:v>Ciprus</c:v>
                </c:pt>
                <c:pt idx="9">
                  <c:v>Hollandia</c:v>
                </c:pt>
                <c:pt idx="10">
                  <c:v>Görögország</c:v>
                </c:pt>
                <c:pt idx="11">
                  <c:v>Írország</c:v>
                </c:pt>
                <c:pt idx="12">
                  <c:v>Egyesült Királyság</c:v>
                </c:pt>
                <c:pt idx="13">
                  <c:v>Finnország</c:v>
                </c:pt>
                <c:pt idx="14">
                  <c:v>Románia</c:v>
                </c:pt>
                <c:pt idx="15">
                  <c:v>Németország</c:v>
                </c:pt>
                <c:pt idx="16">
                  <c:v>Lettország</c:v>
                </c:pt>
                <c:pt idx="17">
                  <c:v>Svédország</c:v>
                </c:pt>
                <c:pt idx="18">
                  <c:v>Bulgária</c:v>
                </c:pt>
                <c:pt idx="19">
                  <c:v>Szlovákia</c:v>
                </c:pt>
                <c:pt idx="20">
                  <c:v>Luxemburg</c:v>
                </c:pt>
                <c:pt idx="21">
                  <c:v>Cseh Köztársaság</c:v>
                </c:pt>
                <c:pt idx="22">
                  <c:v>Litvánia</c:v>
                </c:pt>
                <c:pt idx="23">
                  <c:v>Ausztria</c:v>
                </c:pt>
                <c:pt idx="24">
                  <c:v>Spanyolország</c:v>
                </c:pt>
                <c:pt idx="25">
                  <c:v>Lengyelország</c:v>
                </c:pt>
                <c:pt idx="26">
                  <c:v>Málta</c:v>
                </c:pt>
              </c:strCache>
            </c:strRef>
          </c:cat>
          <c:val>
            <c:numRef>
              <c:f>days_evolution!$J$3:$J$29</c:f>
              <c:numCache>
                <c:formatCode>General</c:formatCode>
                <c:ptCount val="27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11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</c:v>
                </c:pt>
                <c:pt idx="18">
                  <c:v>18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25</c:v>
                </c:pt>
                <c:pt idx="24">
                  <c:v>28</c:v>
                </c:pt>
                <c:pt idx="25">
                  <c:v>32</c:v>
                </c:pt>
                <c:pt idx="2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29376"/>
        <c:axId val="148630912"/>
      </c:barChart>
      <c:catAx>
        <c:axId val="14862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30912"/>
        <c:crosses val="autoZero"/>
        <c:auto val="1"/>
        <c:lblAlgn val="ctr"/>
        <c:lblOffset val="100"/>
        <c:noMultiLvlLbl val="0"/>
      </c:catAx>
      <c:valAx>
        <c:axId val="1486309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8629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63038548752852"/>
          <c:y val="0.26627218934911268"/>
          <c:w val="0.18367346938775511"/>
          <c:h val="0.47928994082840237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Sheet7!$B$3:$B$5</c:f>
              <c:strCache>
                <c:ptCount val="3"/>
                <c:pt idx="0">
                  <c:v>Leredukálták a tevékenységet</c:v>
                </c:pt>
                <c:pt idx="1">
                  <c:v>Hasonlóan működnek</c:v>
                </c:pt>
                <c:pt idx="2">
                  <c:v>Pezsdítették tevékenységüket</c:v>
                </c:pt>
              </c:strCache>
            </c:strRef>
          </c:cat>
          <c:val>
            <c:numRef>
              <c:f>Sheet7!$C$3:$C$5</c:f>
              <c:numCache>
                <c:formatCode>0.00%</c:formatCode>
                <c:ptCount val="3"/>
                <c:pt idx="0">
                  <c:v>0.35410000000000008</c:v>
                </c:pt>
                <c:pt idx="1">
                  <c:v>0.50570000000000004</c:v>
                </c:pt>
                <c:pt idx="2">
                  <c:v>0.14019999999999999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66893424506147314"/>
          <c:y val="0.18343207099112627"/>
          <c:w val="0.32199544135930402"/>
          <c:h val="0.6272190976127990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[business_demography.xls]Sheet7!$C$3</c:f>
              <c:strCache>
                <c:ptCount val="1"/>
                <c:pt idx="0">
                  <c:v>Románia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[business_demography.xls]Sheet7!$B$4:$B$6</c:f>
              <c:strCache>
                <c:ptCount val="3"/>
                <c:pt idx="0">
                  <c:v>Stratégiák léteznek 3-5 évre</c:v>
                </c:pt>
                <c:pt idx="1">
                  <c:v>Nincs kidolgozott terv</c:v>
                </c:pt>
                <c:pt idx="2">
                  <c:v>Éves tervek léteznek</c:v>
                </c:pt>
              </c:strCache>
            </c:strRef>
          </c:cat>
          <c:val>
            <c:numRef>
              <c:f>[business_demography.xls]Sheet7!$C$4:$C$6</c:f>
              <c:numCache>
                <c:formatCode>0.00%</c:formatCode>
                <c:ptCount val="3"/>
                <c:pt idx="0">
                  <c:v>8.77E-2</c:v>
                </c:pt>
                <c:pt idx="1">
                  <c:v>0.51770000000000005</c:v>
                </c:pt>
                <c:pt idx="2">
                  <c:v>0.41480000000000067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612800"/>
        <c:axId val="149422080"/>
      </c:barChart>
      <c:catAx>
        <c:axId val="149612800"/>
        <c:scaling>
          <c:orientation val="minMax"/>
        </c:scaling>
        <c:delete val="0"/>
        <c:axPos val="l"/>
        <c:majorTickMark val="out"/>
        <c:minorTickMark val="none"/>
        <c:tickLblPos val="nextTo"/>
        <c:crossAx val="149422080"/>
        <c:crosses val="autoZero"/>
        <c:auto val="1"/>
        <c:lblAlgn val="ctr"/>
        <c:lblOffset val="100"/>
        <c:noMultiLvlLbl val="0"/>
      </c:catAx>
      <c:valAx>
        <c:axId val="149422080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one"/>
        <c:crossAx val="149612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slide12!$D$3</c:f>
              <c:strCache>
                <c:ptCount val="1"/>
                <c:pt idx="0">
                  <c:v>&lt;25 év</c:v>
                </c:pt>
              </c:strCache>
            </c:strRef>
          </c:tx>
          <c:invertIfNegative val="0"/>
          <c:cat>
            <c:strRef>
              <c:f>slide12!$C$4:$C$7</c:f>
              <c:strCache>
                <c:ptCount val="4"/>
                <c:pt idx="0">
                  <c:v>Összesen</c:v>
                </c:pt>
                <c:pt idx="1">
                  <c:v>Nagy</c:v>
                </c:pt>
                <c:pt idx="2">
                  <c:v>MKV</c:v>
                </c:pt>
                <c:pt idx="3">
                  <c:v>Mikro</c:v>
                </c:pt>
              </c:strCache>
            </c:strRef>
          </c:cat>
          <c:val>
            <c:numRef>
              <c:f>slide12!$D$4:$D$7</c:f>
              <c:numCache>
                <c:formatCode>0%</c:formatCode>
                <c:ptCount val="4"/>
                <c:pt idx="0">
                  <c:v>0.1</c:v>
                </c:pt>
                <c:pt idx="1">
                  <c:v>0.17</c:v>
                </c:pt>
                <c:pt idx="2">
                  <c:v>0.15000000000000024</c:v>
                </c:pt>
                <c:pt idx="3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slide12!$E$3</c:f>
              <c:strCache>
                <c:ptCount val="1"/>
                <c:pt idx="0">
                  <c:v>25-50 év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slide12!$C$4:$C$7</c:f>
              <c:strCache>
                <c:ptCount val="4"/>
                <c:pt idx="0">
                  <c:v>Összesen</c:v>
                </c:pt>
                <c:pt idx="1">
                  <c:v>Nagy</c:v>
                </c:pt>
                <c:pt idx="2">
                  <c:v>MKV</c:v>
                </c:pt>
                <c:pt idx="3">
                  <c:v>Mikro</c:v>
                </c:pt>
              </c:strCache>
            </c:strRef>
          </c:cat>
          <c:val>
            <c:numRef>
              <c:f>slide12!$E$4:$E$7</c:f>
              <c:numCache>
                <c:formatCode>0%</c:formatCode>
                <c:ptCount val="4"/>
                <c:pt idx="0">
                  <c:v>0.69000000000000061</c:v>
                </c:pt>
                <c:pt idx="1">
                  <c:v>0.66000000000000192</c:v>
                </c:pt>
                <c:pt idx="2">
                  <c:v>0.70000000000000062</c:v>
                </c:pt>
                <c:pt idx="3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slide12!$F$3</c:f>
              <c:strCache>
                <c:ptCount val="1"/>
                <c:pt idx="0">
                  <c:v>&gt;50 év</c:v>
                </c:pt>
              </c:strCache>
            </c:strRef>
          </c:tx>
          <c:invertIfNegative val="0"/>
          <c:cat>
            <c:strRef>
              <c:f>slide12!$C$4:$C$7</c:f>
              <c:strCache>
                <c:ptCount val="4"/>
                <c:pt idx="0">
                  <c:v>Összesen</c:v>
                </c:pt>
                <c:pt idx="1">
                  <c:v>Nagy</c:v>
                </c:pt>
                <c:pt idx="2">
                  <c:v>MKV</c:v>
                </c:pt>
                <c:pt idx="3">
                  <c:v>Mikro</c:v>
                </c:pt>
              </c:strCache>
            </c:strRef>
          </c:cat>
          <c:val>
            <c:numRef>
              <c:f>slide12!$F$4:$F$7</c:f>
              <c:numCache>
                <c:formatCode>0%</c:formatCode>
                <c:ptCount val="4"/>
                <c:pt idx="0">
                  <c:v>0.21000000000000021</c:v>
                </c:pt>
                <c:pt idx="1">
                  <c:v>0.18000000000000024</c:v>
                </c:pt>
                <c:pt idx="2">
                  <c:v>0.16</c:v>
                </c:pt>
                <c:pt idx="3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95264"/>
        <c:axId val="149596800"/>
      </c:barChart>
      <c:catAx>
        <c:axId val="14959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9596800"/>
        <c:crosses val="autoZero"/>
        <c:auto val="1"/>
        <c:lblAlgn val="ctr"/>
        <c:lblOffset val="100"/>
        <c:noMultiLvlLbl val="0"/>
      </c:catAx>
      <c:valAx>
        <c:axId val="14959680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49595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[business_demography.xls]Sheet3!$B$8:$B$12</c:f>
              <c:strCache>
                <c:ptCount val="5"/>
                <c:pt idx="0">
                  <c:v>0-5 év</c:v>
                </c:pt>
                <c:pt idx="1">
                  <c:v>5-10 év</c:v>
                </c:pt>
                <c:pt idx="2">
                  <c:v>10-15 év</c:v>
                </c:pt>
                <c:pt idx="3">
                  <c:v>15-20 év</c:v>
                </c:pt>
                <c:pt idx="4">
                  <c:v>20 év fölött</c:v>
                </c:pt>
              </c:strCache>
            </c:strRef>
          </c:cat>
          <c:val>
            <c:numRef>
              <c:f>[business_demography.xls]Sheet3!$C$8:$C$12</c:f>
              <c:numCache>
                <c:formatCode>0.00%</c:formatCode>
                <c:ptCount val="5"/>
                <c:pt idx="0">
                  <c:v>0.31300000000000067</c:v>
                </c:pt>
                <c:pt idx="1">
                  <c:v>0.2341</c:v>
                </c:pt>
                <c:pt idx="2">
                  <c:v>0.17830000000000001</c:v>
                </c:pt>
                <c:pt idx="3">
                  <c:v>0.25510000000000005</c:v>
                </c:pt>
                <c:pt idx="4">
                  <c:v>1.9599999999999999E-2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/>
            </a:pPr>
            <a:r>
              <a:rPr lang="en-US" sz="1000" dirty="0"/>
              <a:t>A </a:t>
            </a:r>
            <a:r>
              <a:rPr lang="en-US" sz="1000" dirty="0" err="1"/>
              <a:t>romániai</a:t>
            </a:r>
            <a:r>
              <a:rPr lang="en-US" sz="1000" dirty="0"/>
              <a:t> KKV-k </a:t>
            </a:r>
            <a:r>
              <a:rPr lang="en-US" sz="1000" dirty="0" err="1" smtClean="0"/>
              <a:t>korcsoport</a:t>
            </a:r>
            <a:r>
              <a:rPr lang="en-US" sz="1000" dirty="0" smtClean="0"/>
              <a:t> </a:t>
            </a:r>
            <a:r>
              <a:rPr lang="en-US" sz="1000" dirty="0" err="1"/>
              <a:t>szerinti</a:t>
            </a:r>
            <a:r>
              <a:rPr lang="en-US" sz="1000" dirty="0"/>
              <a:t> </a:t>
            </a:r>
            <a:r>
              <a:rPr lang="en-US" sz="1000" dirty="0" err="1" smtClean="0"/>
              <a:t>megoszlása</a:t>
            </a:r>
            <a:r>
              <a:rPr lang="en-US" sz="1000" dirty="0" smtClean="0"/>
              <a:t>, </a:t>
            </a:r>
            <a:r>
              <a:rPr lang="hu-HU" sz="1000" dirty="0" smtClean="0"/>
              <a:t>2010</a:t>
            </a:r>
            <a:endParaRPr lang="en-US" sz="1000" dirty="0"/>
          </a:p>
        </c:rich>
      </c:tx>
      <c:layout>
        <c:manualLayout>
          <c:xMode val="edge"/>
          <c:yMode val="edge"/>
          <c:x val="4.1426310034760189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slide12!$C$19</c:f>
              <c:strCache>
                <c:ptCount val="1"/>
                <c:pt idx="0">
                  <c:v>A romániai KKV-k korcsoportok szerinti megoszlása , 2011-ben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slide12!$D$18:$G$18</c:f>
              <c:strCache>
                <c:ptCount val="4"/>
                <c:pt idx="0">
                  <c:v>21-35 év</c:v>
                </c:pt>
                <c:pt idx="1">
                  <c:v>36-45 év</c:v>
                </c:pt>
                <c:pt idx="2">
                  <c:v>46-55 év</c:v>
                </c:pt>
                <c:pt idx="3">
                  <c:v>65 &gt;</c:v>
                </c:pt>
              </c:strCache>
            </c:strRef>
          </c:cat>
          <c:val>
            <c:numRef>
              <c:f>slide12!$D$19:$G$19</c:f>
              <c:numCache>
                <c:formatCode>0%</c:formatCode>
                <c:ptCount val="4"/>
                <c:pt idx="0">
                  <c:v>0.24300000000000024</c:v>
                </c:pt>
                <c:pt idx="1">
                  <c:v>0.33500000000000096</c:v>
                </c:pt>
                <c:pt idx="2">
                  <c:v>0.21700000000000036</c:v>
                </c:pt>
                <c:pt idx="3">
                  <c:v>0.20500000000000004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13440"/>
        <c:axId val="150014976"/>
      </c:barChart>
      <c:catAx>
        <c:axId val="15001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0014976"/>
        <c:crosses val="autoZero"/>
        <c:auto val="1"/>
        <c:lblAlgn val="ctr"/>
        <c:lblOffset val="100"/>
        <c:noMultiLvlLbl val="0"/>
      </c:catAx>
      <c:valAx>
        <c:axId val="150014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013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slide15!$B$4</c:f>
              <c:strCache>
                <c:ptCount val="1"/>
                <c:pt idx="0">
                  <c:v>Mezőgazdaság</c:v>
                </c:pt>
              </c:strCache>
            </c:strRef>
          </c:tx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slide15!$C$3:$L$3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slide15!$C$4:$L$4</c:f>
              <c:numCache>
                <c:formatCode>#,##0</c:formatCode>
                <c:ptCount val="10"/>
                <c:pt idx="0">
                  <c:v>9925</c:v>
                </c:pt>
                <c:pt idx="1">
                  <c:v>10720</c:v>
                </c:pt>
                <c:pt idx="2">
                  <c:v>10523</c:v>
                </c:pt>
                <c:pt idx="3">
                  <c:v>13704</c:v>
                </c:pt>
                <c:pt idx="4">
                  <c:v>11746</c:v>
                </c:pt>
                <c:pt idx="5">
                  <c:v>11958</c:v>
                </c:pt>
                <c:pt idx="6">
                  <c:v>12859</c:v>
                </c:pt>
                <c:pt idx="7">
                  <c:v>14036</c:v>
                </c:pt>
                <c:pt idx="8">
                  <c:v>19586</c:v>
                </c:pt>
                <c:pt idx="9">
                  <c:v>17939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slide15!$B$5</c:f>
              <c:strCache>
                <c:ptCount val="1"/>
                <c:pt idx="0">
                  <c:v>Ipar és energia</c:v>
                </c:pt>
              </c:strCache>
            </c:strRef>
          </c:tx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slide15!$C$3:$L$3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slide15!$C$5:$L$5</c:f>
              <c:numCache>
                <c:formatCode>#,##0</c:formatCode>
                <c:ptCount val="10"/>
                <c:pt idx="0">
                  <c:v>45719</c:v>
                </c:pt>
                <c:pt idx="1">
                  <c:v>47693</c:v>
                </c:pt>
                <c:pt idx="2">
                  <c:v>52923</c:v>
                </c:pt>
                <c:pt idx="3">
                  <c:v>59555</c:v>
                </c:pt>
                <c:pt idx="4">
                  <c:v>54993</c:v>
                </c:pt>
                <c:pt idx="5">
                  <c:v>55718</c:v>
                </c:pt>
                <c:pt idx="6">
                  <c:v>56873</c:v>
                </c:pt>
                <c:pt idx="7">
                  <c:v>59492</c:v>
                </c:pt>
                <c:pt idx="8">
                  <c:v>70593</c:v>
                </c:pt>
                <c:pt idx="9">
                  <c:v>65483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slide15!$B$6</c:f>
              <c:strCache>
                <c:ptCount val="1"/>
                <c:pt idx="0">
                  <c:v>Építkezés</c:v>
                </c:pt>
              </c:strCache>
            </c:strRef>
          </c:tx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slide15!$C$3:$L$3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slide15!$C$6:$L$6</c:f>
              <c:numCache>
                <c:formatCode>#,##0</c:formatCode>
                <c:ptCount val="10"/>
                <c:pt idx="0">
                  <c:v>11808</c:v>
                </c:pt>
                <c:pt idx="1">
                  <c:v>13402</c:v>
                </c:pt>
                <c:pt idx="2">
                  <c:v>18842</c:v>
                </c:pt>
                <c:pt idx="3">
                  <c:v>24542</c:v>
                </c:pt>
                <c:pt idx="4">
                  <c:v>25197</c:v>
                </c:pt>
                <c:pt idx="5">
                  <c:v>29265</c:v>
                </c:pt>
                <c:pt idx="6">
                  <c:v>34757</c:v>
                </c:pt>
                <c:pt idx="7">
                  <c:v>45896</c:v>
                </c:pt>
                <c:pt idx="8">
                  <c:v>73389</c:v>
                </c:pt>
                <c:pt idx="9">
                  <c:v>69619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slide15!$B$7</c:f>
              <c:strCache>
                <c:ptCount val="1"/>
                <c:pt idx="0">
                  <c:v>Szolgáltatások</c:v>
                </c:pt>
              </c:strCache>
            </c:strRef>
          </c:tx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8444735692442111E-2"/>
                  <c:y val="-4.629629629629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slide15!$C$3:$L$3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slide15!$C$7:$L$7</c:f>
              <c:numCache>
                <c:formatCode>#,##0</c:formatCode>
                <c:ptCount val="10"/>
                <c:pt idx="0">
                  <c:v>344977</c:v>
                </c:pt>
                <c:pt idx="1">
                  <c:v>340517</c:v>
                </c:pt>
                <c:pt idx="2">
                  <c:v>333203</c:v>
                </c:pt>
                <c:pt idx="3">
                  <c:v>361568</c:v>
                </c:pt>
                <c:pt idx="4">
                  <c:v>312364</c:v>
                </c:pt>
                <c:pt idx="5">
                  <c:v>337906</c:v>
                </c:pt>
                <c:pt idx="6">
                  <c:v>359015</c:v>
                </c:pt>
                <c:pt idx="7">
                  <c:v>368204</c:v>
                </c:pt>
                <c:pt idx="8">
                  <c:v>498456</c:v>
                </c:pt>
                <c:pt idx="9">
                  <c:v>472417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91392"/>
        <c:axId val="149693184"/>
      </c:lineChart>
      <c:catAx>
        <c:axId val="1496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693184"/>
        <c:crosses val="autoZero"/>
        <c:auto val="1"/>
        <c:lblAlgn val="ctr"/>
        <c:lblOffset val="100"/>
        <c:noMultiLvlLbl val="0"/>
      </c:catAx>
      <c:valAx>
        <c:axId val="149693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969139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Sheet1!$C$2:$D$2</c:f>
              <c:strCache>
                <c:ptCount val="2"/>
                <c:pt idx="0">
                  <c:v>Germany</c:v>
                </c:pt>
                <c:pt idx="1">
                  <c:v>Romania</c:v>
                </c:pt>
              </c:strCache>
            </c:strRef>
          </c:cat>
          <c:val>
            <c:numRef>
              <c:f>Sheet1!$C$3:$D$3</c:f>
              <c:numCache>
                <c:formatCode>#,##0</c:formatCode>
                <c:ptCount val="2"/>
                <c:pt idx="0">
                  <c:v>95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84832"/>
        <c:axId val="147786368"/>
      </c:barChart>
      <c:catAx>
        <c:axId val="14778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786368"/>
        <c:crosses val="autoZero"/>
        <c:auto val="1"/>
        <c:lblAlgn val="ctr"/>
        <c:lblOffset val="100"/>
        <c:noMultiLvlLbl val="0"/>
      </c:catAx>
      <c:valAx>
        <c:axId val="147786368"/>
        <c:scaling>
          <c:orientation val="minMax"/>
          <c:max val="120"/>
        </c:scaling>
        <c:delete val="0"/>
        <c:axPos val="l"/>
        <c:numFmt formatCode="#,##0" sourceLinked="0"/>
        <c:majorTickMark val="out"/>
        <c:minorTickMark val="none"/>
        <c:tickLblPos val="nextTo"/>
        <c:crossAx val="1477848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3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[business_demography.xls]Sheet4!$C$2</c:f>
              <c:strCache>
                <c:ptCount val="1"/>
                <c:pt idx="0">
                  <c:v>Románia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[business_demography.xls]Sheet4!$B$3:$B$9</c:f>
              <c:strCache>
                <c:ptCount val="7"/>
                <c:pt idx="0">
                  <c:v>Export növelése</c:v>
                </c:pt>
                <c:pt idx="1">
                  <c:v>Támogatások megszerzése</c:v>
                </c:pt>
                <c:pt idx="2">
                  <c:v>Üzleti társulás megvalósítása</c:v>
                </c:pt>
                <c:pt idx="3">
                  <c:v>Új technológiák felhasználása</c:v>
                </c:pt>
                <c:pt idx="4">
                  <c:v>Új piacok feltárása</c:v>
                </c:pt>
                <c:pt idx="5">
                  <c:v>Új termékek bevonása</c:v>
                </c:pt>
                <c:pt idx="6">
                  <c:v>Belső piacokon való értékesítés növelése</c:v>
                </c:pt>
              </c:strCache>
            </c:strRef>
          </c:cat>
          <c:val>
            <c:numRef>
              <c:f>[business_demography.xls]Sheet4!$C$3:$C$9</c:f>
              <c:numCache>
                <c:formatCode>0.00%</c:formatCode>
                <c:ptCount val="7"/>
                <c:pt idx="0">
                  <c:v>9.9700000000000066E-2</c:v>
                </c:pt>
                <c:pt idx="1">
                  <c:v>0.1643</c:v>
                </c:pt>
                <c:pt idx="2">
                  <c:v>0.33270000000000038</c:v>
                </c:pt>
                <c:pt idx="3">
                  <c:v>0.26400000000000001</c:v>
                </c:pt>
                <c:pt idx="4">
                  <c:v>0.46940000000000032</c:v>
                </c:pt>
                <c:pt idx="5">
                  <c:v>0.51380000000000003</c:v>
                </c:pt>
                <c:pt idx="6">
                  <c:v>0.68010000000000004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38240"/>
        <c:axId val="149739776"/>
      </c:barChart>
      <c:catAx>
        <c:axId val="149738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49739776"/>
        <c:crosses val="autoZero"/>
        <c:auto val="1"/>
        <c:lblAlgn val="ctr"/>
        <c:lblOffset val="100"/>
        <c:noMultiLvlLbl val="0"/>
      </c:catAx>
      <c:valAx>
        <c:axId val="149739776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one"/>
        <c:crossAx val="149738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results!$B$3</c:f>
              <c:strCache>
                <c:ptCount val="1"/>
                <c:pt idx="0">
                  <c:v>km/100km2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results!$C$2:$F$2</c:f>
              <c:strCache>
                <c:ptCount val="4"/>
                <c:pt idx="0">
                  <c:v>EU27 (2010)</c:v>
                </c:pt>
                <c:pt idx="1">
                  <c:v>EU27 (2011)</c:v>
                </c:pt>
                <c:pt idx="2">
                  <c:v>Romania (2010)</c:v>
                </c:pt>
                <c:pt idx="3">
                  <c:v>Romania (2011)</c:v>
                </c:pt>
              </c:strCache>
            </c:strRef>
          </c:cat>
          <c:val>
            <c:numRef>
              <c:f>results!$C$3:$F$3</c:f>
              <c:numCache>
                <c:formatCode>0.00</c:formatCode>
                <c:ptCount val="4"/>
                <c:pt idx="0">
                  <c:v>97.685806975399629</c:v>
                </c:pt>
                <c:pt idx="1">
                  <c:v>97.936074577513011</c:v>
                </c:pt>
                <c:pt idx="2">
                  <c:v>34.559190573469607</c:v>
                </c:pt>
                <c:pt idx="3">
                  <c:v>35.104093694812278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23616"/>
        <c:axId val="147825408"/>
      </c:barChart>
      <c:catAx>
        <c:axId val="14782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825408"/>
        <c:crosses val="autoZero"/>
        <c:auto val="1"/>
        <c:lblAlgn val="ctr"/>
        <c:lblOffset val="100"/>
        <c:noMultiLvlLbl val="0"/>
      </c:catAx>
      <c:valAx>
        <c:axId val="1478254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478236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3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Sheet1!$D$2:$E$2</c:f>
              <c:strCache>
                <c:ptCount val="2"/>
                <c:pt idx="0">
                  <c:v>Germany</c:v>
                </c:pt>
                <c:pt idx="1">
                  <c:v>Romania</c:v>
                </c:pt>
              </c:strCache>
            </c:strRef>
          </c:cat>
          <c:val>
            <c:numRef>
              <c:f>Sheet1!$D$3:$E$3</c:f>
              <c:numCache>
                <c:formatCode>#,##0</c:formatCode>
                <c:ptCount val="2"/>
                <c:pt idx="0">
                  <c:v>99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62272"/>
        <c:axId val="147863808"/>
      </c:barChart>
      <c:catAx>
        <c:axId val="14786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863808"/>
        <c:crosses val="autoZero"/>
        <c:auto val="1"/>
        <c:lblAlgn val="ctr"/>
        <c:lblOffset val="100"/>
        <c:noMultiLvlLbl val="0"/>
      </c:catAx>
      <c:valAx>
        <c:axId val="1478638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47862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3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rooms per person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Sheet1!$B$3:$C$3</c:f>
              <c:strCache>
                <c:ptCount val="2"/>
                <c:pt idx="0">
                  <c:v>EU27</c:v>
                </c:pt>
                <c:pt idx="1">
                  <c:v>Romania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1.6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48000"/>
        <c:axId val="148449536"/>
      </c:barChart>
      <c:catAx>
        <c:axId val="14844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449536"/>
        <c:crosses val="autoZero"/>
        <c:auto val="1"/>
        <c:lblAlgn val="ctr"/>
        <c:lblOffset val="100"/>
        <c:noMultiLvlLbl val="0"/>
      </c:catAx>
      <c:valAx>
        <c:axId val="14844953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148448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3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1825445512643E-2"/>
          <c:y val="4.4673689438659285E-2"/>
          <c:w val="0.91090989960040858"/>
          <c:h val="0.474228395579614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'Figure 2'!$H$10</c:f>
              <c:strCache>
                <c:ptCount val="1"/>
                <c:pt idx="0">
                  <c:v>Owner occupied, no outstanding mortgage or housing loan</c:v>
                </c:pt>
              </c:strCache>
            </c:strRef>
          </c:tx>
          <c:spPr>
            <a:solidFill>
              <a:srgbClr val="7A85C2"/>
            </a:solidFill>
            <a:ln w="25400">
              <a:noFill/>
            </a:ln>
          </c:spPr>
          <c:invertIfNegative val="0"/>
          <c:cat>
            <c:strRef>
              <c:f>'Figure 2'!$D$11:$D$43</c:f>
              <c:strCache>
                <c:ptCount val="33"/>
                <c:pt idx="0">
                  <c:v>EU-27</c:v>
                </c:pt>
                <c:pt idx="1">
                  <c:v>Euro area</c:v>
                </c:pt>
                <c:pt idx="2">
                  <c:v>Romania</c:v>
                </c:pt>
                <c:pt idx="3">
                  <c:v>Lithuania</c:v>
                </c:pt>
                <c:pt idx="4">
                  <c:v>Bulgaria</c:v>
                </c:pt>
                <c:pt idx="5">
                  <c:v>Slovakia</c:v>
                </c:pt>
                <c:pt idx="6">
                  <c:v>Latvia</c:v>
                </c:pt>
                <c:pt idx="7">
                  <c:v>Poland</c:v>
                </c:pt>
                <c:pt idx="8">
                  <c:v>Slovenia</c:v>
                </c:pt>
                <c:pt idx="9">
                  <c:v>Estonia</c:v>
                </c:pt>
                <c:pt idx="10">
                  <c:v>Hungary</c:v>
                </c:pt>
                <c:pt idx="11">
                  <c:v>Malta</c:v>
                </c:pt>
                <c:pt idx="12">
                  <c:v>Czech Republic</c:v>
                </c:pt>
                <c:pt idx="13">
                  <c:v>Greece</c:v>
                </c:pt>
                <c:pt idx="14">
                  <c:v>Cyprus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Ireland</c:v>
                </c:pt>
                <c:pt idx="19">
                  <c:v>France</c:v>
                </c:pt>
                <c:pt idx="20">
                  <c:v>Austria</c:v>
                </c:pt>
                <c:pt idx="21">
                  <c:v>Finland</c:v>
                </c:pt>
                <c:pt idx="22">
                  <c:v>Belgium</c:v>
                </c:pt>
                <c:pt idx="23">
                  <c:v>Luxembourg</c:v>
                </c:pt>
                <c:pt idx="24">
                  <c:v>United Kingdom</c:v>
                </c:pt>
                <c:pt idx="25">
                  <c:v>Germany</c:v>
                </c:pt>
                <c:pt idx="26">
                  <c:v>Denmark</c:v>
                </c:pt>
                <c:pt idx="27">
                  <c:v>Netherlands</c:v>
                </c:pt>
                <c:pt idx="28">
                  <c:v>Sweden</c:v>
                </c:pt>
                <c:pt idx="29">
                  <c:v>Croatia</c:v>
                </c:pt>
                <c:pt idx="30">
                  <c:v>Norway</c:v>
                </c:pt>
                <c:pt idx="31">
                  <c:v>Iceland</c:v>
                </c:pt>
                <c:pt idx="32">
                  <c:v>Switzerland</c:v>
                </c:pt>
              </c:strCache>
            </c:strRef>
          </c:cat>
          <c:val>
            <c:numRef>
              <c:f>'Figure 2'!$H$11:$H$43</c:f>
              <c:numCache>
                <c:formatCode>0.0</c:formatCode>
                <c:ptCount val="33"/>
                <c:pt idx="0">
                  <c:v>42.9</c:v>
                </c:pt>
                <c:pt idx="1">
                  <c:v>38.300000000000004</c:v>
                </c:pt>
                <c:pt idx="2">
                  <c:v>96.9</c:v>
                </c:pt>
                <c:pt idx="3">
                  <c:v>85.3</c:v>
                </c:pt>
                <c:pt idx="4">
                  <c:v>85.1</c:v>
                </c:pt>
                <c:pt idx="5">
                  <c:v>82.4</c:v>
                </c:pt>
                <c:pt idx="6">
                  <c:v>76.5</c:v>
                </c:pt>
                <c:pt idx="7">
                  <c:v>74.5</c:v>
                </c:pt>
                <c:pt idx="8">
                  <c:v>70.5</c:v>
                </c:pt>
                <c:pt idx="9">
                  <c:v>68.900000000000006</c:v>
                </c:pt>
                <c:pt idx="10">
                  <c:v>65.8</c:v>
                </c:pt>
                <c:pt idx="11">
                  <c:v>64.099999999999994</c:v>
                </c:pt>
                <c:pt idx="12">
                  <c:v>61.3</c:v>
                </c:pt>
                <c:pt idx="13">
                  <c:v>59.8</c:v>
                </c:pt>
                <c:pt idx="14">
                  <c:v>59.8</c:v>
                </c:pt>
                <c:pt idx="15">
                  <c:v>56.4</c:v>
                </c:pt>
                <c:pt idx="16">
                  <c:v>47.5</c:v>
                </c:pt>
                <c:pt idx="17">
                  <c:v>42.4</c:v>
                </c:pt>
                <c:pt idx="18">
                  <c:v>38.800000000000004</c:v>
                </c:pt>
                <c:pt idx="19">
                  <c:v>33</c:v>
                </c:pt>
                <c:pt idx="20">
                  <c:v>32.4</c:v>
                </c:pt>
                <c:pt idx="21">
                  <c:v>32.300000000000004</c:v>
                </c:pt>
                <c:pt idx="22">
                  <c:v>29.9</c:v>
                </c:pt>
                <c:pt idx="23">
                  <c:v>28.7</c:v>
                </c:pt>
                <c:pt idx="24">
                  <c:v>26</c:v>
                </c:pt>
                <c:pt idx="25">
                  <c:v>25.4</c:v>
                </c:pt>
                <c:pt idx="26">
                  <c:v>13.9</c:v>
                </c:pt>
                <c:pt idx="27">
                  <c:v>7.8</c:v>
                </c:pt>
                <c:pt idx="28">
                  <c:v>2.8</c:v>
                </c:pt>
                <c:pt idx="29">
                  <c:v>84.7</c:v>
                </c:pt>
                <c:pt idx="30">
                  <c:v>21.7</c:v>
                </c:pt>
                <c:pt idx="31">
                  <c:v>13.7</c:v>
                </c:pt>
                <c:pt idx="32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'Figure 2'!$G$10</c:f>
              <c:strCache>
                <c:ptCount val="1"/>
                <c:pt idx="0">
                  <c:v>Owner occupied, with mortgage or loan</c:v>
                </c:pt>
              </c:strCache>
            </c:strRef>
          </c:tx>
          <c:spPr>
            <a:solidFill>
              <a:srgbClr val="A8AED9"/>
            </a:solidFill>
            <a:ln w="25400">
              <a:noFill/>
            </a:ln>
          </c:spPr>
          <c:invertIfNegative val="0"/>
          <c:cat>
            <c:strRef>
              <c:f>'Figure 2'!$D$11:$D$43</c:f>
              <c:strCache>
                <c:ptCount val="33"/>
                <c:pt idx="0">
                  <c:v>EU-27</c:v>
                </c:pt>
                <c:pt idx="1">
                  <c:v>Euro area</c:v>
                </c:pt>
                <c:pt idx="2">
                  <c:v>Romania</c:v>
                </c:pt>
                <c:pt idx="3">
                  <c:v>Lithuania</c:v>
                </c:pt>
                <c:pt idx="4">
                  <c:v>Bulgaria</c:v>
                </c:pt>
                <c:pt idx="5">
                  <c:v>Slovakia</c:v>
                </c:pt>
                <c:pt idx="6">
                  <c:v>Latvia</c:v>
                </c:pt>
                <c:pt idx="7">
                  <c:v>Poland</c:v>
                </c:pt>
                <c:pt idx="8">
                  <c:v>Slovenia</c:v>
                </c:pt>
                <c:pt idx="9">
                  <c:v>Estonia</c:v>
                </c:pt>
                <c:pt idx="10">
                  <c:v>Hungary</c:v>
                </c:pt>
                <c:pt idx="11">
                  <c:v>Malta</c:v>
                </c:pt>
                <c:pt idx="12">
                  <c:v>Czech Republic</c:v>
                </c:pt>
                <c:pt idx="13">
                  <c:v>Greece</c:v>
                </c:pt>
                <c:pt idx="14">
                  <c:v>Cyprus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Ireland</c:v>
                </c:pt>
                <c:pt idx="19">
                  <c:v>France</c:v>
                </c:pt>
                <c:pt idx="20">
                  <c:v>Austria</c:v>
                </c:pt>
                <c:pt idx="21">
                  <c:v>Finland</c:v>
                </c:pt>
                <c:pt idx="22">
                  <c:v>Belgium</c:v>
                </c:pt>
                <c:pt idx="23">
                  <c:v>Luxembourg</c:v>
                </c:pt>
                <c:pt idx="24">
                  <c:v>United Kingdom</c:v>
                </c:pt>
                <c:pt idx="25">
                  <c:v>Germany</c:v>
                </c:pt>
                <c:pt idx="26">
                  <c:v>Denmark</c:v>
                </c:pt>
                <c:pt idx="27">
                  <c:v>Netherlands</c:v>
                </c:pt>
                <c:pt idx="28">
                  <c:v>Sweden</c:v>
                </c:pt>
                <c:pt idx="29">
                  <c:v>Croatia</c:v>
                </c:pt>
                <c:pt idx="30">
                  <c:v>Norway</c:v>
                </c:pt>
                <c:pt idx="31">
                  <c:v>Iceland</c:v>
                </c:pt>
                <c:pt idx="32">
                  <c:v>Switzerland</c:v>
                </c:pt>
              </c:strCache>
            </c:strRef>
          </c:cat>
          <c:val>
            <c:numRef>
              <c:f>'Figure 2'!$G$11:$G$43</c:f>
              <c:numCache>
                <c:formatCode>0.0</c:formatCode>
                <c:ptCount val="33"/>
                <c:pt idx="0">
                  <c:v>27.9</c:v>
                </c:pt>
                <c:pt idx="1">
                  <c:v>28.5</c:v>
                </c:pt>
                <c:pt idx="2">
                  <c:v>0.60000000000000042</c:v>
                </c:pt>
                <c:pt idx="3">
                  <c:v>7.8</c:v>
                </c:pt>
                <c:pt idx="4">
                  <c:v>1.8</c:v>
                </c:pt>
                <c:pt idx="5">
                  <c:v>7.7</c:v>
                </c:pt>
                <c:pt idx="6">
                  <c:v>7.7</c:v>
                </c:pt>
                <c:pt idx="7">
                  <c:v>6.8</c:v>
                </c:pt>
                <c:pt idx="8">
                  <c:v>7.7</c:v>
                </c:pt>
                <c:pt idx="9">
                  <c:v>16.600000000000001</c:v>
                </c:pt>
                <c:pt idx="10">
                  <c:v>23.9</c:v>
                </c:pt>
                <c:pt idx="11">
                  <c:v>16</c:v>
                </c:pt>
                <c:pt idx="12">
                  <c:v>17.5</c:v>
                </c:pt>
                <c:pt idx="13">
                  <c:v>17.5</c:v>
                </c:pt>
                <c:pt idx="14">
                  <c:v>14.8</c:v>
                </c:pt>
                <c:pt idx="15">
                  <c:v>15.4</c:v>
                </c:pt>
                <c:pt idx="16">
                  <c:v>35.5</c:v>
                </c:pt>
                <c:pt idx="17">
                  <c:v>32.5</c:v>
                </c:pt>
                <c:pt idx="18">
                  <c:v>34.6</c:v>
                </c:pt>
                <c:pt idx="19">
                  <c:v>29</c:v>
                </c:pt>
                <c:pt idx="20">
                  <c:v>25</c:v>
                </c:pt>
                <c:pt idx="21">
                  <c:v>42</c:v>
                </c:pt>
                <c:pt idx="22">
                  <c:v>41.7</c:v>
                </c:pt>
                <c:pt idx="23">
                  <c:v>39.4</c:v>
                </c:pt>
                <c:pt idx="24">
                  <c:v>43.9</c:v>
                </c:pt>
                <c:pt idx="25">
                  <c:v>27.8</c:v>
                </c:pt>
                <c:pt idx="26">
                  <c:v>52.7</c:v>
                </c:pt>
                <c:pt idx="27">
                  <c:v>59.5</c:v>
                </c:pt>
                <c:pt idx="28">
                  <c:v>68</c:v>
                </c:pt>
                <c:pt idx="29">
                  <c:v>5.3</c:v>
                </c:pt>
                <c:pt idx="30">
                  <c:v>61.1</c:v>
                </c:pt>
                <c:pt idx="31">
                  <c:v>67.599999999999994</c:v>
                </c:pt>
                <c:pt idx="32">
                  <c:v>39.800000000000004</c:v>
                </c:pt>
              </c:numCache>
            </c:numRef>
          </c:val>
        </c:ser>
        <c:ser>
          <c:idx val="2"/>
          <c:order val="2"/>
          <c:tx>
            <c:strRef>
              <c:f>'Figure 2'!$E$10</c:f>
              <c:strCache>
                <c:ptCount val="1"/>
                <c:pt idx="0">
                  <c:v>Tenant - market price</c:v>
                </c:pt>
              </c:strCache>
            </c:strRef>
          </c:tx>
          <c:spPr>
            <a:solidFill>
              <a:srgbClr val="BDD52F"/>
            </a:solidFill>
            <a:ln w="25400">
              <a:noFill/>
            </a:ln>
          </c:spPr>
          <c:invertIfNegative val="0"/>
          <c:cat>
            <c:strRef>
              <c:f>'Figure 2'!$D$11:$D$43</c:f>
              <c:strCache>
                <c:ptCount val="33"/>
                <c:pt idx="0">
                  <c:v>EU-27</c:v>
                </c:pt>
                <c:pt idx="1">
                  <c:v>Euro area</c:v>
                </c:pt>
                <c:pt idx="2">
                  <c:v>Romania</c:v>
                </c:pt>
                <c:pt idx="3">
                  <c:v>Lithuania</c:v>
                </c:pt>
                <c:pt idx="4">
                  <c:v>Bulgaria</c:v>
                </c:pt>
                <c:pt idx="5">
                  <c:v>Slovakia</c:v>
                </c:pt>
                <c:pt idx="6">
                  <c:v>Latvia</c:v>
                </c:pt>
                <c:pt idx="7">
                  <c:v>Poland</c:v>
                </c:pt>
                <c:pt idx="8">
                  <c:v>Slovenia</c:v>
                </c:pt>
                <c:pt idx="9">
                  <c:v>Estonia</c:v>
                </c:pt>
                <c:pt idx="10">
                  <c:v>Hungary</c:v>
                </c:pt>
                <c:pt idx="11">
                  <c:v>Malta</c:v>
                </c:pt>
                <c:pt idx="12">
                  <c:v>Czech Republic</c:v>
                </c:pt>
                <c:pt idx="13">
                  <c:v>Greece</c:v>
                </c:pt>
                <c:pt idx="14">
                  <c:v>Cyprus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Ireland</c:v>
                </c:pt>
                <c:pt idx="19">
                  <c:v>France</c:v>
                </c:pt>
                <c:pt idx="20">
                  <c:v>Austria</c:v>
                </c:pt>
                <c:pt idx="21">
                  <c:v>Finland</c:v>
                </c:pt>
                <c:pt idx="22">
                  <c:v>Belgium</c:v>
                </c:pt>
                <c:pt idx="23">
                  <c:v>Luxembourg</c:v>
                </c:pt>
                <c:pt idx="24">
                  <c:v>United Kingdom</c:v>
                </c:pt>
                <c:pt idx="25">
                  <c:v>Germany</c:v>
                </c:pt>
                <c:pt idx="26">
                  <c:v>Denmark</c:v>
                </c:pt>
                <c:pt idx="27">
                  <c:v>Netherlands</c:v>
                </c:pt>
                <c:pt idx="28">
                  <c:v>Sweden</c:v>
                </c:pt>
                <c:pt idx="29">
                  <c:v>Croatia</c:v>
                </c:pt>
                <c:pt idx="30">
                  <c:v>Norway</c:v>
                </c:pt>
                <c:pt idx="31">
                  <c:v>Iceland</c:v>
                </c:pt>
                <c:pt idx="32">
                  <c:v>Switzerland</c:v>
                </c:pt>
              </c:strCache>
            </c:strRef>
          </c:cat>
          <c:val>
            <c:numRef>
              <c:f>'Figure 2'!$E$11:$E$43</c:f>
              <c:numCache>
                <c:formatCode>0.0</c:formatCode>
                <c:ptCount val="33"/>
                <c:pt idx="0">
                  <c:v>17.8</c:v>
                </c:pt>
                <c:pt idx="1">
                  <c:v>22.4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2.1</c:v>
                </c:pt>
                <c:pt idx="5">
                  <c:v>8.4</c:v>
                </c:pt>
                <c:pt idx="6">
                  <c:v>6.7</c:v>
                </c:pt>
                <c:pt idx="7">
                  <c:v>2.5</c:v>
                </c:pt>
                <c:pt idx="8">
                  <c:v>5</c:v>
                </c:pt>
                <c:pt idx="9">
                  <c:v>2.6</c:v>
                </c:pt>
                <c:pt idx="10">
                  <c:v>2.4</c:v>
                </c:pt>
                <c:pt idx="11">
                  <c:v>1.4</c:v>
                </c:pt>
                <c:pt idx="12">
                  <c:v>5</c:v>
                </c:pt>
                <c:pt idx="13">
                  <c:v>18.2</c:v>
                </c:pt>
                <c:pt idx="14">
                  <c:v>10</c:v>
                </c:pt>
                <c:pt idx="15">
                  <c:v>14</c:v>
                </c:pt>
                <c:pt idx="16">
                  <c:v>8.8000000000000007</c:v>
                </c:pt>
                <c:pt idx="17">
                  <c:v>12.7</c:v>
                </c:pt>
                <c:pt idx="18">
                  <c:v>11.9</c:v>
                </c:pt>
                <c:pt idx="19">
                  <c:v>20.2</c:v>
                </c:pt>
                <c:pt idx="20">
                  <c:v>26.7</c:v>
                </c:pt>
                <c:pt idx="21">
                  <c:v>10.1</c:v>
                </c:pt>
                <c:pt idx="22">
                  <c:v>19.600000000000001</c:v>
                </c:pt>
                <c:pt idx="23">
                  <c:v>27.6</c:v>
                </c:pt>
                <c:pt idx="24">
                  <c:v>11.9</c:v>
                </c:pt>
                <c:pt idx="25">
                  <c:v>39.700000000000003</c:v>
                </c:pt>
                <c:pt idx="26">
                  <c:v>33.300000000000004</c:v>
                </c:pt>
                <c:pt idx="27">
                  <c:v>32.5</c:v>
                </c:pt>
                <c:pt idx="28">
                  <c:v>28.7</c:v>
                </c:pt>
                <c:pt idx="29">
                  <c:v>2.2000000000000002</c:v>
                </c:pt>
                <c:pt idx="30">
                  <c:v>10.9</c:v>
                </c:pt>
                <c:pt idx="31">
                  <c:v>10.4</c:v>
                </c:pt>
                <c:pt idx="32">
                  <c:v>49.9</c:v>
                </c:pt>
              </c:numCache>
            </c:numRef>
          </c:val>
        </c:ser>
        <c:ser>
          <c:idx val="3"/>
          <c:order val="3"/>
          <c:tx>
            <c:strRef>
              <c:f>'Figure 2'!$F$10</c:f>
              <c:strCache>
                <c:ptCount val="1"/>
                <c:pt idx="0">
                  <c:v>Tenant - reduced price or free</c:v>
                </c:pt>
              </c:strCache>
            </c:strRef>
          </c:tx>
          <c:spPr>
            <a:solidFill>
              <a:srgbClr val="588944"/>
            </a:solidFill>
            <a:ln w="25400">
              <a:noFill/>
            </a:ln>
          </c:spPr>
          <c:invertIfNegative val="0"/>
          <c:cat>
            <c:strRef>
              <c:f>'Figure 2'!$D$11:$D$43</c:f>
              <c:strCache>
                <c:ptCount val="33"/>
                <c:pt idx="0">
                  <c:v>EU-27</c:v>
                </c:pt>
                <c:pt idx="1">
                  <c:v>Euro area</c:v>
                </c:pt>
                <c:pt idx="2">
                  <c:v>Romania</c:v>
                </c:pt>
                <c:pt idx="3">
                  <c:v>Lithuania</c:v>
                </c:pt>
                <c:pt idx="4">
                  <c:v>Bulgaria</c:v>
                </c:pt>
                <c:pt idx="5">
                  <c:v>Slovakia</c:v>
                </c:pt>
                <c:pt idx="6">
                  <c:v>Latvia</c:v>
                </c:pt>
                <c:pt idx="7">
                  <c:v>Poland</c:v>
                </c:pt>
                <c:pt idx="8">
                  <c:v>Slovenia</c:v>
                </c:pt>
                <c:pt idx="9">
                  <c:v>Estonia</c:v>
                </c:pt>
                <c:pt idx="10">
                  <c:v>Hungary</c:v>
                </c:pt>
                <c:pt idx="11">
                  <c:v>Malta</c:v>
                </c:pt>
                <c:pt idx="12">
                  <c:v>Czech Republic</c:v>
                </c:pt>
                <c:pt idx="13">
                  <c:v>Greece</c:v>
                </c:pt>
                <c:pt idx="14">
                  <c:v>Cyprus</c:v>
                </c:pt>
                <c:pt idx="15">
                  <c:v>Italy</c:v>
                </c:pt>
                <c:pt idx="16">
                  <c:v>Spain</c:v>
                </c:pt>
                <c:pt idx="17">
                  <c:v>Portugal</c:v>
                </c:pt>
                <c:pt idx="18">
                  <c:v>Ireland</c:v>
                </c:pt>
                <c:pt idx="19">
                  <c:v>France</c:v>
                </c:pt>
                <c:pt idx="20">
                  <c:v>Austria</c:v>
                </c:pt>
                <c:pt idx="21">
                  <c:v>Finland</c:v>
                </c:pt>
                <c:pt idx="22">
                  <c:v>Belgium</c:v>
                </c:pt>
                <c:pt idx="23">
                  <c:v>Luxembourg</c:v>
                </c:pt>
                <c:pt idx="24">
                  <c:v>United Kingdom</c:v>
                </c:pt>
                <c:pt idx="25">
                  <c:v>Germany</c:v>
                </c:pt>
                <c:pt idx="26">
                  <c:v>Denmark</c:v>
                </c:pt>
                <c:pt idx="27">
                  <c:v>Netherlands</c:v>
                </c:pt>
                <c:pt idx="28">
                  <c:v>Sweden</c:v>
                </c:pt>
                <c:pt idx="29">
                  <c:v>Croatia</c:v>
                </c:pt>
                <c:pt idx="30">
                  <c:v>Norway</c:v>
                </c:pt>
                <c:pt idx="31">
                  <c:v>Iceland</c:v>
                </c:pt>
                <c:pt idx="32">
                  <c:v>Switzerland</c:v>
                </c:pt>
              </c:strCache>
            </c:strRef>
          </c:cat>
          <c:val>
            <c:numRef>
              <c:f>'Figure 2'!$F$11:$F$43</c:f>
              <c:numCache>
                <c:formatCode>0.0</c:formatCode>
                <c:ptCount val="33"/>
                <c:pt idx="0">
                  <c:v>11.4</c:v>
                </c:pt>
                <c:pt idx="1">
                  <c:v>10.8</c:v>
                </c:pt>
                <c:pt idx="2">
                  <c:v>1.4</c:v>
                </c:pt>
                <c:pt idx="3">
                  <c:v>5.7</c:v>
                </c:pt>
                <c:pt idx="4">
                  <c:v>10.9</c:v>
                </c:pt>
                <c:pt idx="5">
                  <c:v>1.6</c:v>
                </c:pt>
                <c:pt idx="6">
                  <c:v>9.2000000000000011</c:v>
                </c:pt>
                <c:pt idx="7">
                  <c:v>16.2</c:v>
                </c:pt>
                <c:pt idx="8">
                  <c:v>16.899999999999999</c:v>
                </c:pt>
                <c:pt idx="9">
                  <c:v>11.9</c:v>
                </c:pt>
                <c:pt idx="10">
                  <c:v>7.9</c:v>
                </c:pt>
                <c:pt idx="11">
                  <c:v>18.5</c:v>
                </c:pt>
                <c:pt idx="12">
                  <c:v>16.2</c:v>
                </c:pt>
                <c:pt idx="13">
                  <c:v>4.5999999999999996</c:v>
                </c:pt>
                <c:pt idx="14">
                  <c:v>15.4</c:v>
                </c:pt>
                <c:pt idx="15">
                  <c:v>14.1</c:v>
                </c:pt>
                <c:pt idx="16">
                  <c:v>8.3000000000000007</c:v>
                </c:pt>
                <c:pt idx="17">
                  <c:v>12.3</c:v>
                </c:pt>
                <c:pt idx="18">
                  <c:v>14.7</c:v>
                </c:pt>
                <c:pt idx="19">
                  <c:v>17.8</c:v>
                </c:pt>
                <c:pt idx="20">
                  <c:v>15.9</c:v>
                </c:pt>
                <c:pt idx="21">
                  <c:v>15.6</c:v>
                </c:pt>
                <c:pt idx="22">
                  <c:v>8.7000000000000011</c:v>
                </c:pt>
                <c:pt idx="23">
                  <c:v>4.3</c:v>
                </c:pt>
                <c:pt idx="24">
                  <c:v>18.100000000000001</c:v>
                </c:pt>
                <c:pt idx="25">
                  <c:v>7.1</c:v>
                </c:pt>
                <c:pt idx="26">
                  <c:v>0.1</c:v>
                </c:pt>
                <c:pt idx="27">
                  <c:v>0.30000000000000021</c:v>
                </c:pt>
                <c:pt idx="28">
                  <c:v>0.5</c:v>
                </c:pt>
                <c:pt idx="29">
                  <c:v>7.7</c:v>
                </c:pt>
                <c:pt idx="30">
                  <c:v>6.2</c:v>
                </c:pt>
                <c:pt idx="31">
                  <c:v>8.3000000000000007</c:v>
                </c:pt>
                <c:pt idx="32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115456"/>
        <c:axId val="148116992"/>
      </c:barChart>
      <c:catAx>
        <c:axId val="1481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116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116992"/>
        <c:scaling>
          <c:orientation val="minMax"/>
        </c:scaling>
        <c:delete val="0"/>
        <c:axPos val="l"/>
        <c:majorGridlines>
          <c:spPr>
            <a:ln w="3175">
              <a:solidFill>
                <a:srgbClr val="EAEAEA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115456"/>
        <c:crosses val="autoZero"/>
        <c:crossBetween val="between"/>
        <c:majorUnit val="0.25"/>
        <c:minorUnit val="2.0000000000000011E-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1255738609688498E-2"/>
          <c:y val="0.81862098699222896"/>
          <c:w val="0.888982541366371"/>
          <c:h val="0.1710729045080286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5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rgbClr val="92D050"/>
      </a:solidFill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Sheet1!$L$4</c:f>
              <c:strCache>
                <c:ptCount val="1"/>
                <c:pt idx="0">
                  <c:v>Opportunity motive</c:v>
                </c:pt>
              </c:strCache>
            </c:strRef>
          </c:tx>
          <c:invertIfNegative val="0"/>
          <c:cat>
            <c:numRef>
              <c:f>Sheet1!$M$3:$Q$3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Sheet1!$M$4:$Q$4</c:f>
              <c:numCache>
                <c:formatCode>General</c:formatCode>
                <c:ptCount val="5"/>
                <c:pt idx="0">
                  <c:v>66.7</c:v>
                </c:pt>
                <c:pt idx="1">
                  <c:v>53.2</c:v>
                </c:pt>
                <c:pt idx="2">
                  <c:v>55</c:v>
                </c:pt>
                <c:pt idx="3">
                  <c:v>67.3</c:v>
                </c:pt>
                <c:pt idx="4">
                  <c:v>57.5</c:v>
                </c:pt>
              </c:numCache>
            </c:numRef>
          </c:val>
        </c:ser>
        <c:ser>
          <c:idx val="2"/>
          <c:order val="1"/>
          <c:tx>
            <c:strRef>
              <c:f>Sheet1!$L$5</c:f>
              <c:strCache>
                <c:ptCount val="1"/>
                <c:pt idx="0">
                  <c:v>Necessity motive</c:v>
                </c:pt>
              </c:strCache>
            </c:strRef>
          </c:tx>
          <c:invertIfNegative val="0"/>
          <c:cat>
            <c:numRef>
              <c:f>Sheet1!$M$3:$Q$3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Sheet1!$M$5:$Q$5</c:f>
              <c:numCache>
                <c:formatCode>General</c:formatCode>
                <c:ptCount val="5"/>
                <c:pt idx="0">
                  <c:v>13.8</c:v>
                </c:pt>
                <c:pt idx="1">
                  <c:v>34.300000000000004</c:v>
                </c:pt>
                <c:pt idx="2">
                  <c:v>34</c:v>
                </c:pt>
                <c:pt idx="3">
                  <c:v>31.1</c:v>
                </c:pt>
                <c:pt idx="4">
                  <c:v>41.3</c:v>
                </c:pt>
              </c:numCache>
            </c:numRef>
          </c:val>
        </c:ser>
        <c:ser>
          <c:idx val="3"/>
          <c:order val="2"/>
          <c:tx>
            <c:strRef>
              <c:f>Sheet1!$L$6</c:f>
              <c:strCache>
                <c:ptCount val="1"/>
                <c:pt idx="0">
                  <c:v>Other motive</c:v>
                </c:pt>
              </c:strCache>
            </c:strRef>
          </c:tx>
          <c:invertIfNegative val="0"/>
          <c:cat>
            <c:numRef>
              <c:f>Sheet1!$M$3:$Q$3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Sheet1!$M$6:$Q$6</c:f>
              <c:numCache>
                <c:formatCode>General</c:formatCode>
                <c:ptCount val="5"/>
                <c:pt idx="0">
                  <c:v>19.5</c:v>
                </c:pt>
                <c:pt idx="1">
                  <c:v>12.5</c:v>
                </c:pt>
                <c:pt idx="2">
                  <c:v>11</c:v>
                </c:pt>
                <c:pt idx="3">
                  <c:v>1.6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63968"/>
        <c:axId val="148173952"/>
      </c:barChart>
      <c:catAx>
        <c:axId val="14816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73952"/>
        <c:crosses val="autoZero"/>
        <c:auto val="1"/>
        <c:lblAlgn val="ctr"/>
        <c:lblOffset val="100"/>
        <c:noMultiLvlLbl val="0"/>
      </c:catAx>
      <c:valAx>
        <c:axId val="14817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63968"/>
        <c:crosses val="autoZero"/>
        <c:crossBetween val="between"/>
      </c:valAx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92D05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Independence</c:v>
                </c:pt>
              </c:strCache>
            </c:strRef>
          </c:tx>
          <c:invertIfNegative val="0"/>
          <c:cat>
            <c:numRef>
              <c:f>Sheet1!$D$19:$H$19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Sheet1!$D$20:$H$20</c:f>
              <c:numCache>
                <c:formatCode>General</c:formatCode>
                <c:ptCount val="5"/>
                <c:pt idx="0">
                  <c:v>48.17</c:v>
                </c:pt>
                <c:pt idx="1">
                  <c:v>34.78</c:v>
                </c:pt>
                <c:pt idx="2">
                  <c:v>42.59</c:v>
                </c:pt>
                <c:pt idx="3">
                  <c:v>22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Increase income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Sheet1!$D$19:$H$19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Sheet1!$D$21:$H$21</c:f>
              <c:numCache>
                <c:formatCode>General</c:formatCode>
                <c:ptCount val="5"/>
                <c:pt idx="0">
                  <c:v>51.730000000000011</c:v>
                </c:pt>
                <c:pt idx="1">
                  <c:v>53.31</c:v>
                </c:pt>
                <c:pt idx="2">
                  <c:v>52.46</c:v>
                </c:pt>
                <c:pt idx="3">
                  <c:v>75.400000000000006</c:v>
                </c:pt>
                <c:pt idx="4">
                  <c:v>59.1</c:v>
                </c:pt>
              </c:numCache>
            </c:numRef>
          </c:val>
        </c:ser>
        <c:ser>
          <c:idx val="2"/>
          <c:order val="2"/>
          <c:tx>
            <c:strRef>
              <c:f>Sheet1!$C$22</c:f>
              <c:strCache>
                <c:ptCount val="1"/>
                <c:pt idx="0">
                  <c:v>Maintain income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val>
            <c:numRef>
              <c:f>Sheet1!$D$22:$H$22</c:f>
              <c:numCache>
                <c:formatCode>General</c:formatCode>
                <c:ptCount val="5"/>
                <c:pt idx="0">
                  <c:v>0.1</c:v>
                </c:pt>
                <c:pt idx="1">
                  <c:v>11.91</c:v>
                </c:pt>
                <c:pt idx="2">
                  <c:v>4.95</c:v>
                </c:pt>
                <c:pt idx="3">
                  <c:v>2.6</c:v>
                </c:pt>
                <c:pt idx="4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228352"/>
        <c:axId val="148230144"/>
      </c:barChart>
      <c:catAx>
        <c:axId val="1482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30144"/>
        <c:crosses val="autoZero"/>
        <c:auto val="1"/>
        <c:lblAlgn val="ctr"/>
        <c:lblOffset val="100"/>
        <c:noMultiLvlLbl val="0"/>
      </c:catAx>
      <c:valAx>
        <c:axId val="1482301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28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92D05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35976939963391E-2"/>
          <c:y val="8.4967591425370928E-2"/>
          <c:w val="0.74089737189438365"/>
          <c:h val="0.65686484140382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EU27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Sheet4!$C$3:$G$3</c:f>
              <c:strCache>
                <c:ptCount val="5"/>
                <c:pt idx="0">
                  <c:v>Mezőgazdaság, halászat</c:v>
                </c:pt>
                <c:pt idx="1">
                  <c:v>Építkezés</c:v>
                </c:pt>
                <c:pt idx="2">
                  <c:v>Vízszolgáltatás, javítási tevékenységek</c:v>
                </c:pt>
                <c:pt idx="3">
                  <c:v>Feldolgozó ipar</c:v>
                </c:pt>
                <c:pt idx="4">
                  <c:v>Horeca</c:v>
                </c:pt>
              </c:strCache>
            </c:strRef>
          </c:cat>
          <c:val>
            <c:numRef>
              <c:f>Sheet4!$C$4:$G$4</c:f>
              <c:numCache>
                <c:formatCode>0.0%</c:formatCode>
                <c:ptCount val="5"/>
                <c:pt idx="0">
                  <c:v>3.9000000000000014E-2</c:v>
                </c:pt>
                <c:pt idx="1">
                  <c:v>0.2920000000000002</c:v>
                </c:pt>
                <c:pt idx="2">
                  <c:v>2.0000000000000011E-2</c:v>
                </c:pt>
                <c:pt idx="3">
                  <c:v>0.54400000000000004</c:v>
                </c:pt>
                <c:pt idx="4">
                  <c:v>0.10400000000000002</c:v>
                </c:pt>
              </c:numCache>
            </c:numRef>
          </c:val>
        </c:ser>
        <c:ser>
          <c:idx val="2"/>
          <c:order val="1"/>
          <c:tx>
            <c:strRef>
              <c:f>Sheet4!$B$6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Sheet4!$C$3:$G$3</c:f>
              <c:strCache>
                <c:ptCount val="5"/>
                <c:pt idx="0">
                  <c:v>Mezőgazdaság, halászat</c:v>
                </c:pt>
                <c:pt idx="1">
                  <c:v>Építkezés</c:v>
                </c:pt>
                <c:pt idx="2">
                  <c:v>Vízszolgáltatás, javítási tevékenységek</c:v>
                </c:pt>
                <c:pt idx="3">
                  <c:v>Feldolgozó ipar</c:v>
                </c:pt>
                <c:pt idx="4">
                  <c:v>Horeca</c:v>
                </c:pt>
              </c:strCache>
            </c:strRef>
          </c:cat>
          <c:val>
            <c:numRef>
              <c:f>Sheet4!$C$6:$G$6</c:f>
              <c:numCache>
                <c:formatCode>0.0%</c:formatCode>
                <c:ptCount val="5"/>
                <c:pt idx="0">
                  <c:v>9.2000000000000026E-2</c:v>
                </c:pt>
                <c:pt idx="1">
                  <c:v>0.2920000000000002</c:v>
                </c:pt>
                <c:pt idx="2">
                  <c:v>2.4E-2</c:v>
                </c:pt>
                <c:pt idx="3">
                  <c:v>0.505</c:v>
                </c:pt>
                <c:pt idx="4">
                  <c:v>8.7000000000000022E-2</c:v>
                </c:pt>
              </c:numCache>
            </c:numRef>
          </c:val>
        </c:ser>
        <c:ser>
          <c:idx val="3"/>
          <c:order val="2"/>
          <c:tx>
            <c:strRef>
              <c:f>Sheet4!$B$7</c:f>
              <c:strCache>
                <c:ptCount val="1"/>
                <c:pt idx="0">
                  <c:v>Románia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Sheet4!$C$3:$G$3</c:f>
              <c:strCache>
                <c:ptCount val="5"/>
                <c:pt idx="0">
                  <c:v>Mezőgazdaság, halászat</c:v>
                </c:pt>
                <c:pt idx="1">
                  <c:v>Építkezés</c:v>
                </c:pt>
                <c:pt idx="2">
                  <c:v>Vízszolgáltatás, javítási tevékenységek</c:v>
                </c:pt>
                <c:pt idx="3">
                  <c:v>Feldolgozó ipar</c:v>
                </c:pt>
                <c:pt idx="4">
                  <c:v>Horeca</c:v>
                </c:pt>
              </c:strCache>
            </c:strRef>
          </c:cat>
          <c:val>
            <c:numRef>
              <c:f>Sheet4!$C$7:$G$7</c:f>
              <c:numCache>
                <c:formatCode>0.0%</c:formatCode>
                <c:ptCount val="5"/>
                <c:pt idx="0">
                  <c:v>7.0999999999999994E-2</c:v>
                </c:pt>
                <c:pt idx="1">
                  <c:v>0.30300000000000027</c:v>
                </c:pt>
                <c:pt idx="2">
                  <c:v>1.9000000000000013E-2</c:v>
                </c:pt>
                <c:pt idx="3">
                  <c:v>0.52700000000000002</c:v>
                </c:pt>
                <c:pt idx="4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30752"/>
        <c:axId val="148344832"/>
      </c:barChart>
      <c:catAx>
        <c:axId val="14833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4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344832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one"/>
        <c:crossAx val="1483307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93955167368851"/>
          <c:y val="0.27451083320467345"/>
          <c:w val="0.14285728989758639"/>
          <c:h val="0.2777788070608824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6D498E-74E7-4743-A7F5-B0D25DCCCB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D1DA86-9358-4876-94E4-06374A282FCA}" type="slidenum">
              <a:rPr lang="hu-HU"/>
              <a:pPr/>
              <a:t>1</a:t>
            </a:fld>
            <a:endParaRPr lang="hu-H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84337" y="8685322"/>
            <a:ext cx="29720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9" tIns="45655" rIns="91309" bIns="45655" anchor="b"/>
          <a:lstStyle/>
          <a:p>
            <a:pPr algn="r"/>
            <a:fld id="{1F443196-B62F-4F7A-B57D-576B56840404}" type="slidenum">
              <a:rPr lang="hu-HU" sz="1200"/>
              <a:pPr algn="r"/>
              <a:t>13</a:t>
            </a:fld>
            <a:endParaRPr lang="hu-HU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8188" cy="341153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8579"/>
            <a:ext cx="5026790" cy="4105922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04597-1DEF-4D0F-BED5-44778FF1BBC8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0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AF75-6CCA-43E6-8B04-1A1EB94176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10AA-ED66-406B-BAE2-A7240BA4EB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3C0EA-11E4-48DA-8960-D472BD362C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A31B-FB8C-42F2-8D16-ECD6151503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2C14-E46B-4F9F-B396-14EA3BC16C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279D-1557-49FE-981D-343D15617B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A8FA-FF4C-4575-89CA-4C5A76A29E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3021-8763-4B13-BDBF-541D05E02F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AB29-8165-42A7-9558-10FC08C1EF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646C-23E9-4BB4-A629-25AFC7EFA2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6DE9-BF87-49D1-917A-6011A5A703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6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6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F51"/>
                </a:solidFill>
              </a:defRPr>
            </a:lvl1pPr>
          </a:lstStyle>
          <a:p>
            <a:pPr>
              <a:defRPr/>
            </a:pPr>
            <a:fld id="{75B6F8D3-1DB9-4648-93F3-2E109D5630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file:///C:\Users\cbalint\Desktop\Extern\Prezik\2012.09_RMUE\28_Building%20permits.xlsx!Sheet1!%5b28_Building%20permits.xlsx%5dSheet1%20Chart%203" TargetMode="External"/><Relationship Id="rId7" Type="http://schemas.openxmlformats.org/officeDocument/2006/relationships/oleObject" Target="file:///C:\Users\cbalint\Desktop\Extern\Prezik\2012.09_RMUE\27_Construction.xlsx!Data!%5b27_Construction.xlsx%5dData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file:///C:\Users\cbalint\Desktop\Extern\Prezik\2012.09_RMUE\27_Construction.xlsx!Ro!%5b27_Construction.xlsx%5dRo%20Chart%201" TargetMode="External"/><Relationship Id="rId4" Type="http://schemas.openxmlformats.org/officeDocument/2006/relationships/image" Target="../media/image26.emf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file:///C:\Users\cbalint\Desktop\Extern\Prezik\2012.09_RMUE\16_Inflation.xlsx!chart1!%5b16_Inflation.xlsx%5dchart1%20Chart%202" TargetMode="External"/><Relationship Id="rId7" Type="http://schemas.openxmlformats.org/officeDocument/2006/relationships/oleObject" Target="file:///C:\Users\cbalint\Desktop\Extern\Prezik\2012.09_RMUE\17_Alapkamat%20es%20inflacio.xlsx!Sheet1!%5b17_Alapkamat%20es%20inflacio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file:///C:\Users\cbalint\Desktop\Extern\Prezik\2012.09_RMUE\16_Inflation.xlsx!chart2!%5b16_Inflation.xlsx%5dchart2%20Chart%202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em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19_ROBOR3M.xlsx!Sheet1!%5b19_ROBOR3M.xlsx%5dSheet1%20Chart%201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file:///C:\Users\cbalint\Desktop\Extern\Prezik\2012.09_RMUE\20_Fixing.xlsx!Sheet1!%5b20_Fixing.xlsx%5dSheet1%20Chart%202" TargetMode="Externa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2.vml"/><Relationship Id="rId6" Type="http://schemas.openxmlformats.org/officeDocument/2006/relationships/oleObject" Target="file:///C:\Users\cbalint\Desktop\Extern\Prezik\2012.09_RMUE\26_Makrografikonok.xlsx!Devizatartalek!%5b26_Makrografikonok.xlsx%5dDevizatartalek%20Chart%202" TargetMode="External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file:///C:\Users\cbalint\Desktop\Extern\Prezik\2012.09_RMUE\21_Kamatok_RON.xlsx!Sheet1!%5b21_Kamatok_RON.xlsx%5dSheet1%20Chart%202" TargetMode="External"/><Relationship Id="rId7" Type="http://schemas.openxmlformats.org/officeDocument/2006/relationships/oleObject" Target="file:///C:\Users\cbalint\Desktop\Extern\Prezik\2012.09_RMUE\21_Kamatok-EUR.xlsx!Sheet1!%5b21_Kamatok-EUR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emf"/><Relationship Id="rId11" Type="http://schemas.openxmlformats.org/officeDocument/2006/relationships/image" Target="../media/image15.png"/><Relationship Id="rId5" Type="http://schemas.openxmlformats.org/officeDocument/2006/relationships/oleObject" Target="file:///C:\Users\cbalint\Desktop\Extern\Prezik\2012.09_RMUE\21_Kamatok_RON.xlsx!Sheet1!%5b21_Kamatok_RON.xlsx%5dSheet1%20Chart%203" TargetMode="Externa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file:///C:\Users\cbalint\Desktop\Extern\Prezik\2012.09_RMUE\21_Kamatok-EUR.xlsx!Sheet1!%5b21_Kamatok-EUR.xlsx%5dSheet1%20Chart%20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file:///C:\Users\cbalint\Desktop\Extern\Prezik\2012.09_RMUE\22_Hitelek.xlsx!Sheet1!%5b22_Hitelek.xlsx%5dSheet1%20Chart%203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oleObject" Target="file:///C:\Users\cbalint\Desktop\Extern\Prezik\2012.09_RMUE\23_Betetek.xlsx!Sheet1!%5b23_Betetek.xlsx%5dSheet1%20Chart%204" TargetMode="External"/><Relationship Id="rId4" Type="http://schemas.openxmlformats.org/officeDocument/2006/relationships/image" Target="../media/image43.emf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22_Hitelek.xlsx!Sheet1!%5b22_Hitelek.xlsx%5dSheet1%20Chart%201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emf"/><Relationship Id="rId5" Type="http://schemas.openxmlformats.org/officeDocument/2006/relationships/oleObject" Target="file:///C:\Users\cbalint\Desktop\Extern\Prezik\2012.09_RMUE\22_Hitelek.xlsx!Sheet1!%5b22_Hitelek.xlsx%5dSheet1%20Chart%202" TargetMode="External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23_Betetek.xlsx!Sheet1!%5b23_Betetek.xlsx%5dSheet1%20Chart%202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emf"/><Relationship Id="rId5" Type="http://schemas.openxmlformats.org/officeDocument/2006/relationships/oleObject" Target="file:///C:\Users\cbalint\Desktop\Extern\Prezik\2012.09_RMUE\23_Betetek.xlsx!Sheet1!%5b23_Betetek.xlsx%5dSheet1%20Chart%203" TargetMode="External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file:///C:\Users\cbalint\Desktop\Extern\Prezik\2013.01_Jotekonysagi\3.1_Loans%20by%20regions.xlsx!Sheet1!%5b3.1_Loans%20by%20regions.xlsx%5dSheet1%20Chart%203" TargetMode="External"/><Relationship Id="rId5" Type="http://schemas.openxmlformats.org/officeDocument/2006/relationships/image" Target="../media/image51.emf"/><Relationship Id="rId4" Type="http://schemas.openxmlformats.org/officeDocument/2006/relationships/oleObject" Target="file:///C:\Users\cbalint\Desktop\Extern\Prezik\2013.01_Jotekonysagi\3.1_Loans%20by%20regions.xlsx!weight!%5b3.1_Loans%20by%20regions.xlsx%5dweight%20Chart%2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file:///C:\Users\cbalint\Desktop\Extern\Prezik\2013.01_Jotekonysagi\3.2_Deposits%20by%20regions.xlsx!Sheet1!%5b3.2_Deposits%20by%20regions.xlsx%5dSheet1%20Chart%201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Users\cbalint\Desktop\Extern\Prezik\2013.01_Jotekonysagi\3.2_Deposits%20by%20regions.xlsx!Sheet2!%5b3.2_Deposits%20by%20regions.xlsx%5dSheet2%20Chart%20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cbalint\Desktop\Extern\Prezik\2013.02_RMUF&amp;RMUE\1_GDP%20top%204%20and%20world.xlsx!Sheet2!%5b1_GDP%20top%204%20and%20world.xlsx%5dSheet2%20Chart%201" TargetMode="External"/><Relationship Id="rId5" Type="http://schemas.openxmlformats.org/officeDocument/2006/relationships/image" Target="../media/image3.emf"/><Relationship Id="rId4" Type="http://schemas.openxmlformats.org/officeDocument/2006/relationships/oleObject" Target="file:///C:\Users\cbalint\Desktop\Extern\Prezik\2013.02_RMUF&amp;RMUE\1_GDP%20top%204%20and%20world.xlsx!YoY%25!%5b1_GDP%20top%204%20and%20world.xlsx%5dYoY%25%20Chart%2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6.emf"/><Relationship Id="rId4" Type="http://schemas.openxmlformats.org/officeDocument/2006/relationships/oleObject" Target="file:///C:\Users\cbalint\Desktop\Extern\Prezik\2013.01_Jotekonysagi\3.3_Loans%20to%20deposits%20by%20regions.xlsx!Sheet1!%5b3.3_Loans%20to%20deposits%20by%20regions.xlsx%5dSheet1%20Chart%2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3.01_Jotekonysagi\1.4_Total%20Assets-Liabilities%20.xlsx!Sheet1!%5b1.4_Total%20Assets-Liabilities%20.xlsx%5dSheet1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3.01_Jotekonysagi\2.3_Non-gov%20loans.xlsx!Sheet1!%5b2.3_Non-gov%20loans.xlsx%5dSheet1%20Chart%201" TargetMode="Externa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file:///C:\Users\cbalint\Desktop\Extern\Prezik\2013.01_Jotekonysagi\2.4_Non%20gov%20deposits.xlsx!Sheet1!%5b2.4_Non%20gov%20deposits.xlsx%5dSheet1%20Chart%201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3.01_Jotekonysagi\2.5_Loans%20to%20deposits.xlsx!Sheet1!%5b2.5_Loans%20to%20deposits.xlsx%5dSheet1%20Chart%201" TargetMode="Externa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file:///C:\Users\cbalint\Desktop\Extern\Prezik\2013.01_Jotekonysagi\2.2_Asset%20and%20loans%20to%20GDP.xlsx!Sheet1!%5b2.2_Asset%20and%20loans%20to%20GDP.xlsx%5dSheet1%20Chart%201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file:///C:\Users\cbalint\Desktop\Extern\Date%20despre%20provizioane%20si%20despre%20risc%20cost\Classified%20loans%20and%20provisions.xlsx!NPL!%5bClassified%20loans%20and%20provisions.xlsx%5dNPL%20Chart%204" TargetMode="External"/><Relationship Id="rId7" Type="http://schemas.openxmlformats.org/officeDocument/2006/relationships/oleObject" Target="file:///C:\Users\cbalint\Desktop\Extern\Date%20despre%20provizioane%20si%20despre%20risc%20cost\Classified%20loans%20and%20provisions.xlsx!Coverage_PRUD!%5bClassified%20loans%20and%20provisions.xlsx%5dCoverage_PRUD%20Chart%2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emf"/><Relationship Id="rId5" Type="http://schemas.openxmlformats.org/officeDocument/2006/relationships/oleObject" Target="file:///C:\Users\cbalint\Desktop\Extern\Date%20despre%20provizioane%20si%20despre%20risc%20cost\Classified%20loans%20and%20provisions.xlsx!Provisions_PRUD!%5bClassified%20loans%20and%20provisions.xlsx%5dProvisions_PRUD%20Chart%204" TargetMode="External"/><Relationship Id="rId10" Type="http://schemas.openxmlformats.org/officeDocument/2006/relationships/image" Target="../media/image66.png"/><Relationship Id="rId4" Type="http://schemas.openxmlformats.org/officeDocument/2006/relationships/image" Target="../media/image63.emf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Date%20despre%20provizioane%20si%20despre%20risc%20cost\Classified%20loans%20and%20provisions.xlsx!Provisions_IFRS!%5bClassified%20loans%20and%20provisions.xlsx%5dProvisions_IFRS%20Chart%204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emf"/><Relationship Id="rId5" Type="http://schemas.openxmlformats.org/officeDocument/2006/relationships/oleObject" Target="file:///C:\Users\cbalint\Desktop\Extern\Date%20despre%20provizioane%20si%20despre%20risc%20cost\Classified%20loans%20and%20provisions.xlsx!Coverage_IFRS!%5bClassified%20loans%20and%20provisions.xlsx%5dCoverage_IFRS%20Chart%204" TargetMode="External"/><Relationship Id="rId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HONAPOK\2013.01_Januar\CP_2013\BNR%20indicators%20en.xlsx!14%20ROE!%5bBNR%20indicators%20en.xlsx%5d14%20ROE%20Chart%203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emf"/><Relationship Id="rId5" Type="http://schemas.openxmlformats.org/officeDocument/2006/relationships/oleObject" Target="file:///C:\Users\cbalint\Desktop\HONAPOK\2013.01_Januar\CP_2013\BNR%20indicators%20en.xlsx!12%20Capital%20adequacy%20ratio!%5bBNR%20indicators%20en.xlsx%5d12%20Capital%20adequacy%20ratio%20Chart%203" TargetMode="External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Structura%20in%20profil%20teritorial\Principle%20overdue%20rate%20-%20bank%20sector.xlsx!OBR%20vs%20Sector!%5bPrinciple%20overdue%20rate%20-%20bank%20sector.xlsx%5dOBR%20vs%20Sector%20Chart%20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png"/><Relationship Id="rId4" Type="http://schemas.openxmlformats.org/officeDocument/2006/relationships/image" Target="../media/image7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file:///C:\Users\cbalint\Desktop\Extern\Structura%20in%20profil%20teritorial\Principle%20overdue%20rate%20-%20bank%20sector.xlsx!Romania%20map!R1C2:R25C5" TargetMode="External"/><Relationship Id="rId7" Type="http://schemas.openxmlformats.org/officeDocument/2006/relationships/oleObject" Target="file:///C:\Users\cbalint\Desktop\Extern\Structura%20in%20profil%20teritorial\Principle%20overdue%20rate%20-%20bank%20sector.xlsx!Romania%20map!R22C20:R27C2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3.emf"/><Relationship Id="rId5" Type="http://schemas.openxmlformats.org/officeDocument/2006/relationships/oleObject" Target="file:///C:\Users\cbalint\Desktop\Extern\Structura%20in%20profil%20teritorial\Principle%20overdue%20rate%20-%20bank%20sector.xlsx!Romania%20map!R1C20:R19C23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72.emf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balint\Desktop\Extern\Structura%20in%20profil%20teritorial\Principle%20overdue%20rate%20-%20bank%20sector.xlsx!Romania%20map%20yearly%20change!R22C20:R27C21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file:///C:\Users\cbalint\Desktop\Extern\Structura%20in%20profil%20teritorial\Principle%20overdue%20rate%20-%20bank%20sector.xlsx!Romania%20map%20yearly%20change!R1C20:R20C22" TargetMode="External"/><Relationship Id="rId5" Type="http://schemas.openxmlformats.org/officeDocument/2006/relationships/image" Target="../media/image76.emf"/><Relationship Id="rId10" Type="http://schemas.openxmlformats.org/officeDocument/2006/relationships/image" Target="../media/image15.png"/><Relationship Id="rId4" Type="http://schemas.openxmlformats.org/officeDocument/2006/relationships/oleObject" Target="file:///C:\Users\cbalint\Desktop\Extern\Structura%20in%20profil%20teritorial\Principle%20overdue%20rate%20-%20bank%20sector.xlsx!Romania%20map%20yearly%20change!R1C2:R25C4" TargetMode="External"/><Relationship Id="rId9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Users\cbalint\Desktop\Extern\Prezik\2013.02_RMUF&amp;RMUE\3_Trade.xlsx!trend!%5b3_Trade.xlsx%5dtrend%20Chart%201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Users\cbalint\Desktop\Extern\Prezik\2013.02_RMUF&amp;RMUE\2_FDI%20-%20UNCTAD.xlsx!world%20trend!%5b2_FDI%20-%20UNCTAD.xlsx%5dworld%20trend%20Chart%201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oleObject" Target="file:///C:\Users\cbalint\Desktop\HONAPOK\2013.01_Januar\CP_2013\gov_dd_edpt1_debt.xlsx!Data3-debt%20in%20RON!%5bgov_dd_edpt1_debt.xlsx%5dData3-debt%20in%20RON%20Chart%201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emf"/><Relationship Id="rId5" Type="http://schemas.openxmlformats.org/officeDocument/2006/relationships/oleObject" Target="file:///C:\Users\cbalint\Desktop\Extern\Prezik\2012.09_RMUE\29_Buget.xlsx!Sheet1!%5b29_Buget.xlsx%5dSheet1%20Chart%203" TargetMode="External"/><Relationship Id="rId4" Type="http://schemas.openxmlformats.org/officeDocument/2006/relationships/image" Target="../media/image8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3.01_Jotekonysagi\Strukturalis%20alapok.xlsx!Sheet4!%5bStrukturalis%20alapok.xlsx%5dSheet4%20Chart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8.png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3.01_Jotekonysagi\Infrastruktura.xlsx!Sheet2!%5bInfrastruktura.xlsx%5dSheet2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8.png"/><Relationship Id="rId4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8.png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3_GDP%20evolutionSA%20-%20Eurostat.xlsx!Sheet1!%5b3_GDP%20evolutionSA%20-%20Eurostat.xlsx%5dSheet1%20Chart%201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file:///C:\Users\cbalint\Desktop\Extern\Prezik\2013.02_RMUF&amp;RMUE\4_EU%20GDP%202012.xlsx!Sheet1!R2C2:R30C7" TargetMode="Externa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file:///C:\Users\cbalint\Desktop\Extern\Prezik\2013.01_Jotekonysagi\GDP%20structure%20EUR%20termeles.xlsx!Results!%5bGDP%20structure%20EUR%20termeles.xlsx%5dResults%20Chart%204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file:///C:\Users\cbalint\Desktop\GDP%20structure%20EUR.xlsx!Sheet2!%5bGDP%20structure%20EUR.xlsx%5dSheet2%20Chart%203" TargetMode="External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6_Industrial%20productian.xlsx!Ro!%5b6_Industrial%20productian.xlsx%5dRo%20Chart%201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file:///C:\Users\cbalint\Desktop\Extern\Prezik\2012.09_RMUE\6_Industrial%20productian.xlsx!Data!%5b6_Industrial%20productian.xlsx%5dData%20Chart%201" TargetMode="Externa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HONAPOK\2013.01_Januar\CP_2013\Current%20account.xlsx!data_CA_eurostat2!%5bCurrent%20account.xlsx%5ddata_CA_eurostat2%20Chart%201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file:///C:\Users\cbalint\Desktop\HONAPOK\2013.01_Januar\CP_2013\FDI_BNR.xlsx!Sheet3!%5bFDI_BNR.xlsx%5dSheet3%20Chart%201" TargetMode="Externa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14_Munkaeropiac.xlsx!data!%5b14_Munkaeropiac.xlsx%5ddata%20Chart%203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file:///C:\Users\cbalint\Desktop\Extern\Prezik\2012.09_RMUE\15_Earnings.xlsx!Sheet1!%5b15_Earnings.xlsx%5dSheet1%20Chart%202" TargetMode="Externa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alint\Desktop\Extern\Prezik\2012.09_RMUE\13_Retail_sales.xlsx!Ro!%5b13_Retail_sales.xlsx%5dRo%20Chart%202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file:///C:\Users\cbalint\Desktop\Extern\Prezik\2012.09_RMUE\13_Retail_sales.xlsx!Data!%5b13_Retail_sales.xlsx%5dData%20Chart%202" TargetMode="Externa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268760"/>
            <a:ext cx="7772400" cy="14446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latin typeface="Calibri" pitchFamily="34" charset="0"/>
                <a:cs typeface="Calibri" pitchFamily="34" charset="0"/>
              </a:rPr>
              <a:t>2012-es gazdasági helyzet, 2013-as kilátások, finanszírozási lehetősegek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789040"/>
            <a:ext cx="4959350" cy="4333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RMÜE Konferencia</a:t>
            </a:r>
            <a:endParaRPr lang="hu-HU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Bukarest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hu-HU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hu-HU" sz="1800" dirty="0" smtClean="0">
                <a:latin typeface="Calibri" pitchFamily="34" charset="0"/>
                <a:cs typeface="Calibri" pitchFamily="34" charset="0"/>
              </a:rPr>
              <a:t>. február </a:t>
            </a:r>
            <a:r>
              <a:rPr lang="hu-HU" sz="1800" dirty="0" smtClean="0">
                <a:latin typeface="Calibri" pitchFamily="34" charset="0"/>
                <a:cs typeface="Calibri" pitchFamily="34" charset="0"/>
              </a:rPr>
              <a:t>22.</a:t>
            </a:r>
            <a:endParaRPr lang="hu-HU" sz="1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623731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kern="0" dirty="0" smtClean="0">
                <a:solidFill>
                  <a:schemeClr val="bg1"/>
                </a:solidFill>
                <a:latin typeface="Calibri" pitchFamily="34" charset="0"/>
              </a:rPr>
              <a:t>Diósi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2400" kern="0" dirty="0" smtClean="0">
                <a:solidFill>
                  <a:schemeClr val="bg1"/>
                </a:solidFill>
                <a:latin typeface="Calibri" pitchFamily="34" charset="0"/>
              </a:rPr>
              <a:t>László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S, Eurostat,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7895" name="Object 71"/>
          <p:cNvGraphicFramePr>
            <a:graphicFrameLocks noChangeAspect="1"/>
          </p:cNvGraphicFramePr>
          <p:nvPr/>
        </p:nvGraphicFramePr>
        <p:xfrm>
          <a:off x="4716016" y="4005064"/>
          <a:ext cx="4320480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Worksheet" r:id="rId3" imgW="4591080" imgH="2771775" progId="Excel.Sheet.8">
                  <p:link updateAutomatic="1"/>
                </p:oleObj>
              </mc:Choice>
              <mc:Fallback>
                <p:oleObj name="Worksheet" r:id="rId3" imgW="4591080" imgH="277177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05064"/>
                        <a:ext cx="4320480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16016" y="3717032"/>
            <a:ext cx="432048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New permits for residential buildings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07504" y="1196752"/>
          <a:ext cx="4464496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Worksheet" r:id="rId5" imgW="4591080" imgH="2781210" progId="Excel.Sheet.8">
                  <p:link updateAutomatic="1"/>
                </p:oleObj>
              </mc:Choice>
              <mc:Fallback>
                <p:oleObj name="Worksheet" r:id="rId5" imgW="4591080" imgH="278121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Construction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(seasonally adjusted data)</a:t>
            </a:r>
            <a:endParaRPr lang="en-US" sz="8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716016" y="1196752"/>
          <a:ext cx="43204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Worksheet" r:id="rId7" imgW="4600530" imgH="2762340" progId="Excel.Sheet.8">
                  <p:link updateAutomatic="1"/>
                </p:oleObj>
              </mc:Choice>
              <mc:Fallback>
                <p:oleObj name="Worksheet" r:id="rId7" imgW="460053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96752"/>
                        <a:ext cx="432048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Construction 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(2008</a:t>
            </a:r>
            <a:r>
              <a:rPr lang="hu-HU" sz="800" b="1" dirty="0" smtClean="0">
                <a:latin typeface="Calibri" pitchFamily="34" charset="0"/>
              </a:rPr>
              <a:t> average</a:t>
            </a:r>
            <a:r>
              <a:rPr lang="en-US" sz="800" b="1" dirty="0" smtClean="0">
                <a:latin typeface="Calibri" pitchFamily="34" charset="0"/>
              </a:rPr>
              <a:t>=100, 3M moving average)</a:t>
            </a:r>
            <a:endParaRPr lang="en-US" sz="800" b="1" dirty="0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000" b="1" dirty="0" smtClean="0">
                <a:latin typeface="Calibri" pitchFamily="34" charset="0"/>
              </a:rPr>
              <a:t>Építőipar</a:t>
            </a: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944" name="Object 72"/>
          <p:cNvGraphicFramePr>
            <a:graphicFrameLocks noChangeAspect="1"/>
          </p:cNvGraphicFramePr>
          <p:nvPr/>
        </p:nvGraphicFramePr>
        <p:xfrm>
          <a:off x="107504" y="4005064"/>
          <a:ext cx="4464496" cy="2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Worksheet" r:id="rId3" imgW="4591080" imgH="2771775" progId="Excel.Sheet.8">
                  <p:link updateAutomatic="1"/>
                </p:oleObj>
              </mc:Choice>
              <mc:Fallback>
                <p:oleObj name="Worksheet" r:id="rId3" imgW="4591080" imgH="277177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005064"/>
                        <a:ext cx="4464496" cy="2555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371703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Inflation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graphicFrame>
        <p:nvGraphicFramePr>
          <p:cNvPr id="79945" name="Object 73"/>
          <p:cNvGraphicFramePr>
            <a:graphicFrameLocks noChangeAspect="1"/>
          </p:cNvGraphicFramePr>
          <p:nvPr/>
        </p:nvGraphicFramePr>
        <p:xfrm>
          <a:off x="4644008" y="1196753"/>
          <a:ext cx="4392488" cy="295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Worksheet" r:id="rId5" imgW="4591080" imgH="2771775" progId="Excel.Sheet.8">
                  <p:link updateAutomatic="1"/>
                </p:oleObj>
              </mc:Choice>
              <mc:Fallback>
                <p:oleObj name="Worksheet" r:id="rId5" imgW="4591080" imgH="277177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3"/>
                        <a:ext cx="4392488" cy="2952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4008" y="836712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Inflation by components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YoY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%)</a:t>
            </a:r>
          </a:p>
        </p:txBody>
      </p:sp>
      <p:graphicFrame>
        <p:nvGraphicFramePr>
          <p:cNvPr id="79946" name="Object 74"/>
          <p:cNvGraphicFramePr>
            <a:graphicFrameLocks noChangeAspect="1"/>
          </p:cNvGraphicFramePr>
          <p:nvPr/>
        </p:nvGraphicFramePr>
        <p:xfrm>
          <a:off x="107950" y="1257300"/>
          <a:ext cx="4464050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Worksheet" r:id="rId7" imgW="4591080" imgH="2638335" progId="Excel.Sheet.8">
                  <p:link updateAutomatic="1"/>
                </p:oleObj>
              </mc:Choice>
              <mc:Fallback>
                <p:oleObj name="Worksheet" r:id="rId7" imgW="4591080" imgH="26383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57300"/>
                        <a:ext cx="4464050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NBR policy rate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and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inflation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Infláció és monetáris politika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293096"/>
            <a:ext cx="4392488" cy="8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2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NBR,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45" name="Object 37"/>
          <p:cNvGraphicFramePr>
            <a:graphicFrameLocks noChangeAspect="1"/>
          </p:cNvGraphicFramePr>
          <p:nvPr/>
        </p:nvGraphicFramePr>
        <p:xfrm>
          <a:off x="107504" y="1484785"/>
          <a:ext cx="4464496" cy="345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Worksheet" r:id="rId3" imgW="4591080" imgH="2790915" progId="Excel.Sheet.8">
                  <p:link updateAutomatic="1"/>
                </p:oleObj>
              </mc:Choice>
              <mc:Fallback>
                <p:oleObj name="Worksheet" r:id="rId3" imgW="4591080" imgH="279091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5"/>
                        <a:ext cx="4464496" cy="3456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1124745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ROBOR 3M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graphicFrame>
        <p:nvGraphicFramePr>
          <p:cNvPr id="119846" name="Object 38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Worksheet" r:id="rId5" imgW="4591080" imgH="2809785" progId="Excel.Sheet.8">
                  <p:link updateAutomatic="1"/>
                </p:oleObj>
              </mc:Choice>
              <mc:Fallback>
                <p:oleObj name="Worksheet" r:id="rId5" imgW="4591080" imgH="280978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44008" y="1124744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Yields for RON government securities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</a:p>
        </p:txBody>
      </p:sp>
      <p:sp>
        <p:nvSpPr>
          <p:cNvPr id="19" name="Oval 18"/>
          <p:cNvSpPr/>
          <p:nvPr/>
        </p:nvSpPr>
        <p:spPr>
          <a:xfrm>
            <a:off x="7740352" y="2132856"/>
            <a:ext cx="576064" cy="1512168"/>
          </a:xfrm>
          <a:prstGeom prst="ellipse">
            <a:avLst/>
          </a:prstGeom>
          <a:solidFill>
            <a:srgbClr val="FF0000">
              <a:alpha val="5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Bankközi kamatlábak és állampapír hozamok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898525" y="785813"/>
            <a:ext cx="1698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sz="1200"/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1698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sz="1200"/>
          </a:p>
        </p:txBody>
      </p:sp>
      <p:sp>
        <p:nvSpPr>
          <p:cNvPr id="103429" name="Text Box 71"/>
          <p:cNvSpPr txBox="1">
            <a:spLocks noChangeArrowheads="1"/>
          </p:cNvSpPr>
          <p:nvPr/>
        </p:nvSpPr>
        <p:spPr bwMode="auto">
          <a:xfrm>
            <a:off x="582613" y="225425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1600" b="1">
              <a:solidFill>
                <a:srgbClr val="4E960C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36973"/>
              </p:ext>
            </p:extLst>
          </p:nvPr>
        </p:nvGraphicFramePr>
        <p:xfrm>
          <a:off x="1115616" y="620689"/>
          <a:ext cx="324036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Worksheet" r:id="rId6" imgW="4667220" imgH="2762340" progId="Excel.Sheet.8">
                  <p:link updateAutomatic="1"/>
                </p:oleObj>
              </mc:Choice>
              <mc:Fallback>
                <p:oleObj name="Worksheet" r:id="rId6" imgW="466722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620689"/>
                        <a:ext cx="3240360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15616" y="476673"/>
            <a:ext cx="324036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Foreign exchange reserves</a:t>
            </a:r>
            <a:endParaRPr lang="en-US" sz="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492897"/>
            <a:ext cx="662473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692697"/>
            <a:ext cx="32403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115616" y="2420889"/>
            <a:ext cx="6624736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RON, HUF, PLN vs. EUR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9992" y="476672"/>
            <a:ext cx="3240360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EUR/RON and repo operations</a:t>
            </a:r>
            <a:endParaRPr lang="en-US" sz="5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447006" y="-27384"/>
            <a:ext cx="8229600" cy="2740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Deviza árfolyam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13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37817" y="6337126"/>
            <a:ext cx="3762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8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6093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NB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879" name="Object 47"/>
          <p:cNvGraphicFramePr>
            <a:graphicFrameLocks noChangeAspect="1"/>
          </p:cNvGraphicFramePr>
          <p:nvPr/>
        </p:nvGraphicFramePr>
        <p:xfrm>
          <a:off x="107950" y="837059"/>
          <a:ext cx="446405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Worksheet" r:id="rId3" imgW="4591080" imgH="2600325" progId="Excel.Sheet.8">
                  <p:link updateAutomatic="1"/>
                </p:oleObj>
              </mc:Choice>
              <mc:Fallback>
                <p:oleObj name="Worksheet" r:id="rId3" imgW="4591080" imgH="26003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837059"/>
                        <a:ext cx="446405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692696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households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(RON,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80" name="Object 48"/>
          <p:cNvGraphicFramePr>
            <a:graphicFrameLocks noChangeAspect="1"/>
          </p:cNvGraphicFramePr>
          <p:nvPr/>
        </p:nvGraphicFramePr>
        <p:xfrm>
          <a:off x="4644009" y="835472"/>
          <a:ext cx="439204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Worksheet" r:id="rId5" imgW="4591080" imgH="2619465" progId="Excel.Sheet.8">
                  <p:link updateAutomatic="1"/>
                </p:oleObj>
              </mc:Choice>
              <mc:Fallback>
                <p:oleObj name="Worksheet" r:id="rId5" imgW="4591080" imgH="261946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835472"/>
                        <a:ext cx="439204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3546" y="692696"/>
            <a:ext cx="439295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non-financial corporations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(RON,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81" name="Object 49"/>
          <p:cNvGraphicFramePr>
            <a:graphicFrameLocks noChangeAspect="1"/>
          </p:cNvGraphicFramePr>
          <p:nvPr/>
        </p:nvGraphicFramePr>
        <p:xfrm>
          <a:off x="107950" y="3723853"/>
          <a:ext cx="446405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Worksheet" r:id="rId7" imgW="4591080" imgH="2657475" progId="Excel.Sheet.8">
                  <p:link updateAutomatic="1"/>
                </p:oleObj>
              </mc:Choice>
              <mc:Fallback>
                <p:oleObj name="Worksheet" r:id="rId7" imgW="4591080" imgH="265747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723853"/>
                        <a:ext cx="446405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3573016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households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(EUR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20882" name="Object 50"/>
          <p:cNvGraphicFramePr>
            <a:graphicFrameLocks noChangeAspect="1"/>
          </p:cNvGraphicFramePr>
          <p:nvPr/>
        </p:nvGraphicFramePr>
        <p:xfrm>
          <a:off x="4644009" y="3723853"/>
          <a:ext cx="439204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Worksheet" r:id="rId9" imgW="4591080" imgH="2657475" progId="Excel.Sheet.8">
                  <p:link updateAutomatic="1"/>
                </p:oleObj>
              </mc:Choice>
              <mc:Fallback>
                <p:oleObj name="Worksheet" r:id="rId9" imgW="4591080" imgH="2657475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3723853"/>
                        <a:ext cx="4392042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43546" y="3573016"/>
            <a:ext cx="439295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Interest rates in case of non-financial corporations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(EUR,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Kamatlábak ügyfelek esetében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3528" y="6093296"/>
            <a:ext cx="48965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research, estimations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Worksheet" r:id="rId3" imgW="4591080" imgH="2733765" progId="Excel.Sheet.8">
                  <p:link updateAutomatic="1"/>
                </p:oleObj>
              </mc:Choice>
              <mc:Fallback>
                <p:oleObj name="Worksheet" r:id="rId3" imgW="4591080" imgH="273376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1124744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loans growth index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month of previous year = 100)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644008" y="1484784"/>
          <a:ext cx="437502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7502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1124744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deposit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 growth index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month of previous year = 100)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Hitelek és betétek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44644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157192"/>
            <a:ext cx="43204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3528" y="6093296"/>
            <a:ext cx="48965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research, estimations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107950" y="1500882"/>
          <a:ext cx="4464050" cy="344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Worksheet" r:id="rId3" imgW="4591080" imgH="2733765" progId="Excel.Sheet.8">
                  <p:link updateAutomatic="1"/>
                </p:oleObj>
              </mc:Choice>
              <mc:Fallback>
                <p:oleObj name="Worksheet" r:id="rId3" imgW="4591080" imgH="273376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500882"/>
                        <a:ext cx="4464050" cy="344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1124744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loans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currencies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month of previous year = 100, FX adjusted data)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21882" name="Object 26"/>
          <p:cNvGraphicFramePr>
            <a:graphicFrameLocks noChangeAspect="1"/>
          </p:cNvGraphicFramePr>
          <p:nvPr/>
        </p:nvGraphicFramePr>
        <p:xfrm>
          <a:off x="4644009" y="1500882"/>
          <a:ext cx="4392042" cy="344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Worksheet" r:id="rId5" imgW="4591080" imgH="2733765" progId="Excel.Sheet.8">
                  <p:link updateAutomatic="1"/>
                </p:oleObj>
              </mc:Choice>
              <mc:Fallback>
                <p:oleObj name="Worksheet" r:id="rId5" imgW="4591080" imgH="273376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1500882"/>
                        <a:ext cx="4392042" cy="344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3546" y="1124744"/>
            <a:ext cx="439295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loans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sectors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month of previous year = 100, FX adjusted data)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Hitelek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research, estimations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2904" name="Object 24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124744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deposit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currencies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 month of previous year = 100, FX adjusted data)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122905" name="Object 25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4008" y="1124745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Private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deposit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s growth index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 by sectors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corresponding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month of previous year = 100, FX adjusted data)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Betétek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Megjegyzés: rezidens és nem rezidens együtt, RON bázison számítva</a:t>
            </a: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NBR,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Hitelek alakulása regionális bontásban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18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cbalint\Desktop\Extern\Prezik\2012.06_Junius\Karpatia\Regiuni_de_dezvolt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21" y="-27384"/>
            <a:ext cx="906895" cy="697611"/>
          </a:xfrm>
          <a:prstGeom prst="rect">
            <a:avLst/>
          </a:prstGeom>
          <a:noFill/>
        </p:spPr>
      </p:pic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Worksheet" r:id="rId4" imgW="4591080" imgH="2762340" progId="Excel.Sheet.8">
                  <p:link updateAutomatic="1"/>
                </p:oleObj>
              </mc:Choice>
              <mc:Fallback>
                <p:oleObj name="Worksheet" r:id="rId4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24" y="1124744"/>
            <a:ext cx="4464099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Régiók súlya a hitelek volumene alapján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%, 2012 november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43893" y="1124744"/>
            <a:ext cx="439209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Hitelek alakulása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2008 átlag 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= 100, 3H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Megjegyzés: rezidens és nem rezidens együtt, RON bázison számítva</a:t>
            </a: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NBR,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Betétek alakulása regionális bontásban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19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cbalint\Desktop\Extern\Prezik\2012.06_Junius\Karpatia\Regiuni_de_dezvolt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21" y="-27384"/>
            <a:ext cx="906895" cy="697611"/>
          </a:xfrm>
          <a:prstGeom prst="rect">
            <a:avLst/>
          </a:prstGeom>
          <a:noFill/>
        </p:spPr>
      </p:pic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Worksheet" r:id="rId4" imgW="4591080" imgH="2762340" progId="Excel.Sheet.8">
                  <p:link updateAutomatic="1"/>
                </p:oleObj>
              </mc:Choice>
              <mc:Fallback>
                <p:oleObj name="Worksheet" r:id="rId4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5" y="1124744"/>
            <a:ext cx="4464099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Régiók súlya a betétek volumene alapján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%, 2012 november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3893" y="1124744"/>
            <a:ext cx="439209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Betétek alakulása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2008 átlag 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= 100, 3H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IMF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000" b="1" dirty="0" smtClean="0">
                <a:latin typeface="Calibri" pitchFamily="34" charset="0"/>
              </a:rPr>
              <a:t>Általános trendek a világban</a:t>
            </a:r>
            <a:endParaRPr lang="en-US" sz="2000" b="1" dirty="0" smtClean="0"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6" name="Picture 8" descr="http://t1.gstatic.com/images?q=tbn:ANd9GcQRcGQnH2PoWKD-GiS3wTn0jmoELksBI-ZsGHQ8FnYSzs7ofc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7891"/>
            <a:ext cx="794711" cy="408781"/>
          </a:xfrm>
          <a:prstGeom prst="rect">
            <a:avLst/>
          </a:prstGeom>
          <a:noFill/>
        </p:spPr>
      </p:pic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644008" y="980728"/>
          <a:ext cx="439248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Worksheet" r:id="rId4" imgW="4591080" imgH="2762340" progId="Excel.Sheet.8">
                  <p:link updateAutomatic="1"/>
                </p:oleObj>
              </mc:Choice>
              <mc:Fallback>
                <p:oleObj name="Worksheet" r:id="rId4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0728"/>
                        <a:ext cx="439248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44008" y="620688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GDP growth </a:t>
            </a:r>
            <a:r>
              <a:rPr lang="en-US" sz="1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world and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main economies</a:t>
            </a:r>
            <a:endParaRPr lang="en-US" sz="1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YoY%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07504" y="1026790"/>
          <a:ext cx="4464496" cy="326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026790"/>
                        <a:ext cx="4464496" cy="3266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7504" y="620688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Shares of the world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’s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GDP in 201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(GDP based on purchasing-power-parity)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2320" y="5157192"/>
            <a:ext cx="1296144" cy="151216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 bwMode="auto">
          <a:xfrm>
            <a:off x="107504" y="4365104"/>
            <a:ext cx="4464496" cy="1728192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kumimoji="0" 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Habár </a:t>
            </a:r>
            <a:r>
              <a:rPr lang="hu-HU" sz="1000" kern="0" dirty="0" smtClean="0">
                <a:solidFill>
                  <a:srgbClr val="006F51"/>
                </a:solidFill>
                <a:latin typeface="Calibri" pitchFamily="34" charset="0"/>
              </a:rPr>
              <a:t>az Egyesült Államok és </a:t>
            </a:r>
            <a:r>
              <a:rPr kumimoji="0" lang="hu-H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az Európai Unió</a:t>
            </a:r>
            <a:r>
              <a:rPr kumimoji="0" lang="hu-HU" sz="1000" b="0" i="0" u="none" strike="noStrike" kern="0" cap="none" spc="0" normalizeH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hu-HU" sz="1000" kern="0" dirty="0" smtClean="0">
                <a:solidFill>
                  <a:srgbClr val="006F51"/>
                </a:solidFill>
                <a:latin typeface="Calibri" pitchFamily="34" charset="0"/>
              </a:rPr>
              <a:t>továbbra is őrzi vezető szerepét a világban, gazdasági súlyuk folyamatosan csökken több feltürekvő ország javára. A vásárlőerőparitáson mért GDP alapján az EU súlya 19,4%-ot tesz ki, miközben az Egyesült Államoké 18,9%, Kínáé pedig 15,0% (nominál értéken számítva a különbség ennél jóval magasabb, Kína súlya nem éri a 12%-ot, az EU-é viszont kb. 23%, az AEÁ-é pedig nagyságrendileg 22%).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hu-HU" sz="1000" kern="0" dirty="0" smtClean="0">
                <a:solidFill>
                  <a:srgbClr val="006F51"/>
                </a:solidFill>
                <a:latin typeface="Calibri" pitchFamily="34" charset="0"/>
              </a:rPr>
              <a:t>Az előzetes adatok alapján arra lehet, következtetni, hogy világszinten a gazdasági növekedés üteme némileg lassult 2012-ben. Az idei év során a tavalyihoz nagyvonalakban hasonló / enyhén gyorsabb növekedésre lehet számítani.</a:t>
            </a:r>
            <a:endParaRPr kumimoji="0" lang="hu-HU" sz="1000" b="0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65104"/>
            <a:ext cx="4392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Megjegyzés: rezidens és nem rezidens együtt, RON bázison számítva</a:t>
            </a: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NBR,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Hitel-betét arány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20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cbalint\Desktop\Extern\Prezik\2012.06_Junius\Karpatia\Regiuni_de_dezvolt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21" y="-27384"/>
            <a:ext cx="906895" cy="697611"/>
          </a:xfrm>
          <a:prstGeom prst="rect">
            <a:avLst/>
          </a:prstGeom>
          <a:noFill/>
        </p:spPr>
      </p:pic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1547664" y="1700808"/>
          <a:ext cx="568863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Worksheet" r:id="rId4" imgW="4591080" imgH="2762340" progId="Excel.Sheet.8">
                  <p:link updateAutomatic="1"/>
                </p:oleObj>
              </mc:Choice>
              <mc:Fallback>
                <p:oleObj name="Worksheet" r:id="rId4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08"/>
                        <a:ext cx="5688632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5" y="1340768"/>
            <a:ext cx="568812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Hitel-betét arány alakulása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(3H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Románia bankrendszere térségi összehasonlításban</a:t>
            </a:r>
            <a:endParaRPr lang="en-US" sz="18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21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ECB, OTP research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1547664" y="1844824"/>
          <a:ext cx="5688632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5688632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7664" y="1485945"/>
            <a:ext cx="568863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Országok súlya a térségben aggregált mérlegfőösszeg alapján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%, 2012 november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kormányzati hitelek és betétek nélkül, EUR bazíson számítva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ECB,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Hitelek térségi összehasonlításban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22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5" y="1124744"/>
            <a:ext cx="4464099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Hitelek alakulása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2008 átlag 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100, 3H 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3893" y="1124744"/>
            <a:ext cx="439209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Betétek alakulása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2008 átlag 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100, 3H 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Megjegyzés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kormányzati hitelek és betétek nélkül, EUR bazíson számítva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ECB, Eurostat,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Hitel-betét arány és mérlegfőösszeg térségi összehasonlításban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23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5" y="1124744"/>
            <a:ext cx="4464099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Hitel-betét arány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3H mozgó átlag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3893" y="1124744"/>
            <a:ext cx="439209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Mérlegfőösszeg és hitelek aránya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GDP %-ában, 2012 november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812360" y="1556792"/>
            <a:ext cx="0" cy="28552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NBR,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research,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estimations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07504" y="1196752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Worksheet" r:id="rId3" imgW="4591080" imgH="2666910" progId="Excel.Sheet.8">
                  <p:link updateAutomatic="1"/>
                </p:oleObj>
              </mc:Choice>
              <mc:Fallback>
                <p:oleObj name="Worksheet" r:id="rId3" imgW="4591080" imgH="266691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Non-performing loans ratio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(%)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3429000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Evolution of </a:t>
            </a: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the NPL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coverage ratio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%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prudential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4644008" y="1196752"/>
          <a:ext cx="4392488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2"/>
                        <a:ext cx="4392488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4008" y="836712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Evolution of provisions in the sector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 RON, 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prudential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644008" y="3861048"/>
          <a:ext cx="4392488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Worksheet" r:id="rId7" imgW="4591080" imgH="2762340" progId="Excel.Sheet.8">
                  <p:link updateAutomatic="1"/>
                </p:oleObj>
              </mc:Choice>
              <mc:Fallback>
                <p:oleObj name="Worksheet" r:id="rId7" imgW="4591080" imgH="2762340" progId="Excel.Shee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861048"/>
                        <a:ext cx="4392488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Bankszektor</a:t>
            </a:r>
            <a:endParaRPr lang="en-US" sz="18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4725144"/>
            <a:ext cx="4464496" cy="5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3528" y="60932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Source: NBR, </a:t>
            </a:r>
            <a:r>
              <a:rPr lang="hu-HU" sz="800" dirty="0" smtClean="0">
                <a:solidFill>
                  <a:schemeClr val="bg1"/>
                </a:solidFill>
              </a:rPr>
              <a:t>OTP research, </a:t>
            </a:r>
            <a:r>
              <a:rPr lang="en-US" sz="800" dirty="0" smtClean="0">
                <a:solidFill>
                  <a:schemeClr val="bg1"/>
                </a:solidFill>
              </a:rPr>
              <a:t>estimations</a:t>
            </a:r>
            <a:endParaRPr lang="hu-HU" sz="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07504" y="1484784"/>
          <a:ext cx="446449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4464496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1124744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Evolution of provisions in the sector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bln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RON, IFRS)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644008" y="1484784"/>
          <a:ext cx="4391595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1595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4008" y="1124744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Evolution of the NPL coverage ratio in the sector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(%, IFRS)</a:t>
            </a:r>
            <a:endParaRPr lang="en-US" sz="1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Bankszektor</a:t>
            </a:r>
            <a:endParaRPr lang="en-US" sz="18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*Group I - banks above 5% market share; Group II - banks with 1-5% market share; Group III - banks below 1% market share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NBR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OTP 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644008" y="1484784"/>
          <a:ext cx="439248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Worksheet" r:id="rId3" imgW="5438880" imgH="2762340" progId="Excel.Sheet.8">
                  <p:link updateAutomatic="1"/>
                </p:oleObj>
              </mc:Choice>
              <mc:Fallback>
                <p:oleObj name="Worksheet" r:id="rId3" imgW="54388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84784"/>
                        <a:ext cx="4392488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4008" y="1124744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ROE</a:t>
            </a:r>
            <a:endParaRPr lang="hu-HU" sz="1400" b="1" dirty="0" smtClean="0">
              <a:latin typeface="Calibri" pitchFamily="34" charset="0"/>
            </a:endParaRPr>
          </a:p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(Annualized net profit / Average own capital) 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19063" y="1484287"/>
          <a:ext cx="4440237" cy="345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Worksheet" r:id="rId5" imgW="5410260" imgH="2762340" progId="Excel.Sheet.8">
                  <p:link updateAutomatic="1"/>
                </p:oleObj>
              </mc:Choice>
              <mc:Fallback>
                <p:oleObj name="Worksheet" r:id="rId5" imgW="541026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484287"/>
                        <a:ext cx="4440237" cy="3456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1124024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hu-HU" sz="400" b="1" dirty="0" smtClean="0">
              <a:latin typeface="Calibri" pitchFamily="34" charset="0"/>
            </a:endParaRPr>
          </a:p>
          <a:p>
            <a:pPr algn="ctr"/>
            <a:r>
              <a:rPr lang="en-US" sz="1400" b="1" dirty="0" smtClean="0">
                <a:latin typeface="Calibri" pitchFamily="34" charset="0"/>
              </a:rPr>
              <a:t>Capital adequacy ratio</a:t>
            </a:r>
            <a:endParaRPr lang="hu-HU" sz="1400" b="1" dirty="0" smtClean="0">
              <a:latin typeface="Calibri" pitchFamily="34" charset="0"/>
            </a:endParaRPr>
          </a:p>
          <a:p>
            <a:pPr algn="ctr"/>
            <a:endParaRPr lang="en-US" sz="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Bankszektor</a:t>
            </a:r>
            <a:endParaRPr lang="en-US" sz="18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7"/>
          <p:cNvSpPr>
            <a:spLocks noGrp="1"/>
          </p:cNvSpPr>
          <p:nvPr>
            <p:ph idx="1"/>
          </p:nvPr>
        </p:nvSpPr>
        <p:spPr>
          <a:xfrm>
            <a:off x="457200" y="5412357"/>
            <a:ext cx="7258050" cy="680939"/>
          </a:xfrm>
        </p:spPr>
        <p:txBody>
          <a:bodyPr/>
          <a:lstStyle/>
          <a:p>
            <a:pPr>
              <a:buNone/>
            </a:pPr>
            <a:r>
              <a:rPr lang="en-US" sz="1000" dirty="0" smtClean="0"/>
              <a:t>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23528" y="1844824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defRPr/>
            </a:pPr>
            <a:r>
              <a:rPr lang="hu-HU" sz="2400" b="1" kern="0" dirty="0" smtClean="0">
                <a:solidFill>
                  <a:srgbClr val="006F51"/>
                </a:solidFill>
                <a:latin typeface="Calibri" pitchFamily="34" charset="0"/>
                <a:ea typeface="+mj-ea"/>
                <a:cs typeface="+mj-cs"/>
              </a:rPr>
              <a:t>Hátralék aránnyal kapcsolatos statisztikák</a:t>
            </a:r>
            <a:endParaRPr lang="en-US" sz="2400" b="1" kern="0" dirty="0" smtClean="0">
              <a:solidFill>
                <a:srgbClr val="006F51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827088" y="1124744"/>
          <a:ext cx="7129462" cy="396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Worksheet" r:id="rId3" imgW="4629150" imgH="2695485" progId="Excel.Sheet.8">
                  <p:link updateAutomatic="1"/>
                </p:oleObj>
              </mc:Choice>
              <mc:Fallback>
                <p:oleObj name="Worksheet" r:id="rId3" imgW="4629150" imgH="269548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4744"/>
                        <a:ext cx="7129462" cy="3963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0" y="1124744"/>
            <a:ext cx="2736304" cy="2808312"/>
          </a:xfrm>
          <a:prstGeom prst="rect">
            <a:avLst/>
          </a:prstGeom>
          <a:solidFill>
            <a:srgbClr val="FF0000">
              <a:alpha val="5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4" y="836712"/>
            <a:ext cx="71287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Principle overdue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Hátralékaránnyal kapcsolatos statisztikák</a:t>
            </a:r>
            <a:endParaRPr lang="en-US" sz="1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107504" y="1268760"/>
          <a:ext cx="1944216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Worksheet" r:id="rId3" imgW="3390930" imgH="4972050" progId="Excel.Sheet.8">
                  <p:link updateAutomatic="1"/>
                </p:oleObj>
              </mc:Choice>
              <mc:Fallback>
                <p:oleObj name="Worksheet" r:id="rId3" imgW="3390930" imgH="497205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1944216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7164288" y="1268760"/>
          <a:ext cx="1872208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Worksheet" r:id="rId5" imgW="3105270" imgH="3829050" progId="Excel.Sheet.8">
                  <p:link updateAutomatic="1"/>
                </p:oleObj>
              </mc:Choice>
              <mc:Fallback>
                <p:oleObj name="Worksheet" r:id="rId5" imgW="3105270" imgH="382905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8760"/>
                        <a:ext cx="1872208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6156176" y="5229200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Worksheet" r:id="rId7" imgW="1342980" imgH="1152435" progId="Excel.Sheet.8">
                  <p:link updateAutomatic="1"/>
                </p:oleObj>
              </mc:Choice>
              <mc:Fallback>
                <p:oleObj name="Worksheet" r:id="rId7" imgW="134298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229200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2123728" y="5229200"/>
            <a:ext cx="3744416" cy="864097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Leginkább érintett megyék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: 1. S</a:t>
            </a: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zilágy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2.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Suceava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3. Galati.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Legkevésbé érintett megyék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: 39.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Teleorman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40.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Dambovita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41.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Gorj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124743"/>
            <a:ext cx="5112568" cy="39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Principle overdue rate by counties as of December 2012 – Bank sector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Hátralékaránnyal kapcsolatos statisztikák</a:t>
            </a:r>
            <a:endParaRPr lang="en-US" sz="1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NBR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Note: Average =  weighted average of county level overdue modifications by volume of loans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Unweighted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average = simple average of county level overdue modifications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2123728" y="5229200"/>
            <a:ext cx="3744416" cy="864097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Legmagasabb növekedés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: 1. T</a:t>
            </a: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s, 2. S</a:t>
            </a: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zilágy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3. Braila.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Legalacsonyabb növekedés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: 39.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Teleorman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40.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Arges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, 41. </a:t>
            </a:r>
            <a:r>
              <a:rPr lang="en-US" sz="1200" dirty="0" err="1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Gorj</a:t>
            </a:r>
            <a:r>
              <a:rPr lang="en-US" sz="1200" dirty="0" smtClean="0">
                <a:solidFill>
                  <a:srgbClr val="006F5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3"/>
            <a:ext cx="5112568" cy="39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504" y="836712"/>
            <a:ext cx="892899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Yearly increase by county: December 2012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December 2011 – Bank sector</a:t>
            </a:r>
            <a:endParaRPr lang="hu-HU" sz="14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7504" y="1268761"/>
          <a:ext cx="1944217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Worksheet" r:id="rId4" imgW="2352780" imgH="4829175" progId="Excel.Sheet.8">
                  <p:link updateAutomatic="1"/>
                </p:oleObj>
              </mc:Choice>
              <mc:Fallback>
                <p:oleObj name="Worksheet" r:id="rId4" imgW="2352780" imgH="482917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1"/>
                        <a:ext cx="1944217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7164288" y="1268760"/>
          <a:ext cx="187220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Worksheet" r:id="rId6" imgW="2200230" imgH="3876765" progId="Excel.Sheet.8">
                  <p:link updateAutomatic="1"/>
                </p:oleObj>
              </mc:Choice>
              <mc:Fallback>
                <p:oleObj name="Worksheet" r:id="rId6" imgW="2200230" imgH="387676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68760"/>
                        <a:ext cx="1872208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6109295" y="5229200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Worksheet" r:id="rId8" imgW="1342980" imgH="1152435" progId="Excel.Sheet.8">
                  <p:link updateAutomatic="1"/>
                </p:oleObj>
              </mc:Choice>
              <mc:Fallback>
                <p:oleObj name="Worksheet" r:id="rId8" imgW="1342980" imgH="115243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295" y="5229200"/>
                        <a:ext cx="13430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Hátralékaránnyal kapcsolatos statisztikák</a:t>
            </a:r>
            <a:endParaRPr lang="en-US" sz="1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UNCTAD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IMF,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000" b="1" dirty="0" smtClean="0">
                <a:latin typeface="Calibri" pitchFamily="34" charset="0"/>
              </a:rPr>
              <a:t>Általános trendek a világban</a:t>
            </a:r>
            <a:endParaRPr lang="en-US" sz="2000" b="1" dirty="0" smtClean="0"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6" name="Picture 8" descr="http://t1.gstatic.com/images?q=tbn:ANd9GcQRcGQnH2PoWKD-GiS3wTn0jmoELksBI-ZsGHQ8FnYSzs7ofc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7891"/>
            <a:ext cx="794711" cy="40878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452320" y="5157192"/>
            <a:ext cx="1296144" cy="151216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 bwMode="auto">
          <a:xfrm>
            <a:off x="107504" y="4365104"/>
            <a:ext cx="4464496" cy="1728192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Az előzetes</a:t>
            </a:r>
            <a:r>
              <a:rPr kumimoji="0" lang="hu-HU" sz="1200" b="0" i="0" u="none" strike="noStrike" kern="0" cap="none" spc="0" normalizeH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becslések szerint a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beáramló</a:t>
            </a:r>
            <a:r>
              <a:rPr kumimoji="0" lang="hu-HU" sz="1200" b="0" i="0" u="none" strike="noStrike" kern="0" cap="none" spc="0" normalizeH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közvetlen külföldi tőkebefektetések volumene jelentős mértékben visszaesett 2012-ben, ez elsősorban a fejlett gazdaságoknak tudható be. A </a:t>
            </a:r>
            <a:r>
              <a:rPr lang="hu-HU" sz="1200" kern="0" dirty="0" smtClean="0">
                <a:solidFill>
                  <a:srgbClr val="006F51"/>
                </a:solidFill>
                <a:latin typeface="Calibri" pitchFamily="34" charset="0"/>
              </a:rPr>
              <a:t>2013-as évben kedvezőbbek a kilátások, újra növekedésre lehet számítani, azonban ennek az üteme várhatóan nagyon alacsony lesz.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vilagkereskedelem volumene kis mértékben bővülni tudott 2012-ben, az idei év során</a:t>
            </a:r>
            <a:r>
              <a:rPr kumimoji="0" lang="hu-HU" sz="1200" b="0" i="0" u="none" strike="noStrike" kern="0" cap="none" spc="0" normalizeH="0" noProof="0" dirty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 növekedési ütem enyhén gyorsulhat.</a:t>
            </a:r>
            <a:endParaRPr kumimoji="0" lang="hu-HU" sz="1200" b="0" i="0" u="none" strike="noStrike" kern="0" cap="none" spc="0" normalizeH="0" baseline="0" noProof="0" dirty="0" smtClean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07504" y="980728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4" imgW="4591080" imgH="2762340" progId="Excel.Sheet.8">
                  <p:link updateAutomatic="1"/>
                </p:oleObj>
              </mc:Choice>
              <mc:Fallback>
                <p:oleObj name="Worksheet" r:id="rId4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7504" y="620688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FDI inflows by group of economies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8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bln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USD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644008" y="980728"/>
          <a:ext cx="439248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Worksheet" r:id="rId6" imgW="4591080" imgH="2762340" progId="Excel.Sheet.8">
                  <p:link updateAutomatic="1"/>
                </p:oleObj>
              </mc:Choice>
              <mc:Fallback>
                <p:oleObj name="Worksheet" r:id="rId6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0728"/>
                        <a:ext cx="439248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44008" y="620688"/>
            <a:ext cx="4392488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Trade volume of goods and services in the world</a:t>
            </a:r>
            <a:endParaRPr lang="en-US" sz="1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YoY%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65104"/>
            <a:ext cx="43924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Ministry of Public Finance,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Eurostat, INS,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4644008" y="1340768"/>
          <a:ext cx="439248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0768"/>
                        <a:ext cx="4392488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4008" y="1124744"/>
            <a:ext cx="43924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Gross public debt – ESA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107504" y="1268759"/>
          <a:ext cx="4464496" cy="367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59"/>
                        <a:ext cx="4464496" cy="3672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1124744"/>
            <a:ext cx="4464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Budget deficit - </a:t>
            </a:r>
            <a:r>
              <a:rPr lang="hu-HU" sz="1400" b="1" dirty="0" smtClean="0">
                <a:latin typeface="Calibri" pitchFamily="34" charset="0"/>
              </a:rPr>
              <a:t>cash basis, </a:t>
            </a:r>
            <a:r>
              <a:rPr lang="en-US" sz="1400" b="1" dirty="0" smtClean="0">
                <a:latin typeface="Calibri" pitchFamily="34" charset="0"/>
              </a:rPr>
              <a:t>GDP%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199040" y="6597352"/>
            <a:ext cx="837456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0961E-E542-4F74-9104-0819236EDA82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F5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Költségvetés és államadósság</a:t>
            </a:r>
            <a:endParaRPr lang="en-US" sz="18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085184"/>
            <a:ext cx="44457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3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Költségvetési Tanács (Románia)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research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Alkalmazottak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31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886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19673" y="1340768"/>
            <a:ext cx="568812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</a:rPr>
              <a:t>Adófizetők és nyugdíjasok aránya</a:t>
            </a:r>
            <a:endParaRPr lang="en-US" sz="1400" b="1" dirty="0" smtClean="0">
              <a:solidFill>
                <a:sysClr val="windowText" lastClr="000000"/>
              </a:solidFill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</a:rPr>
              <a:t>%)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Költségvetési Tanács (Románia)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research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EU-s alapok</a:t>
            </a:r>
            <a:endParaRPr lang="en-US" sz="1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32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/>
        </p:nvGraphicFramePr>
        <p:xfrm>
          <a:off x="1763688" y="1123583"/>
          <a:ext cx="554461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Worksheet" r:id="rId3" imgW="4591080" imgH="3971925" progId="Excel.Sheet.8">
                  <p:link updateAutomatic="1"/>
                </p:oleObj>
              </mc:Choice>
              <mc:Fallback>
                <p:oleObj name="Worksheet" r:id="rId3" imgW="4591080" imgH="39719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23583"/>
                        <a:ext cx="5544616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87058" y="764704"/>
            <a:ext cx="550072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Egy főre eső kifizetések értéke – 2007-2013-as periódus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(EUR, 2012 március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hu-HU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Global Competitiveness Report 2011-2012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research</a:t>
            </a: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Infrastruktúra</a:t>
            </a:r>
            <a:endParaRPr lang="en-US" sz="1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33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1763688" y="1124744"/>
          <a:ext cx="554461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Worksheet" r:id="rId3" imgW="4591080" imgH="3971925" progId="Excel.Sheet.8">
                  <p:link updateAutomatic="1"/>
                </p:oleObj>
              </mc:Choice>
              <mc:Fallback>
                <p:oleObj name="Worksheet" r:id="rId3" imgW="4591080" imgH="3971925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24744"/>
                        <a:ext cx="5544616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7058" y="764704"/>
            <a:ext cx="550072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Infrastruktúra osztályozása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(1 –7 skála, zárójelben világrangsor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hu-HU" sz="8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Eurostat,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34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836712"/>
            <a:ext cx="432048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Calibri" pitchFamily="34" charset="0"/>
              </a:rPr>
              <a:t>Motorway network density</a:t>
            </a:r>
          </a:p>
          <a:p>
            <a:pPr algn="ctr"/>
            <a:r>
              <a:rPr lang="hu-HU" sz="800" b="1" dirty="0" smtClean="0">
                <a:latin typeface="Calibri" pitchFamily="34" charset="0"/>
              </a:rPr>
              <a:t>(km/100 km</a:t>
            </a:r>
            <a:r>
              <a:rPr lang="hu-HU" sz="800" b="1" dirty="0" smtClean="0"/>
              <a:t>2</a:t>
            </a:r>
            <a:r>
              <a:rPr lang="hu-HU" sz="8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836712"/>
            <a:ext cx="44644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Calibri" pitchFamily="34" charset="0"/>
              </a:rPr>
              <a:t>Total road network density</a:t>
            </a:r>
          </a:p>
          <a:p>
            <a:pPr algn="ctr"/>
            <a:r>
              <a:rPr lang="hu-HU" sz="800" b="1" dirty="0" smtClean="0">
                <a:latin typeface="Calibri" pitchFamily="34" charset="0"/>
              </a:rPr>
              <a:t>(km/100 km2)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040327"/>
              </p:ext>
            </p:extLst>
          </p:nvPr>
        </p:nvGraphicFramePr>
        <p:xfrm>
          <a:off x="4716016" y="1236822"/>
          <a:ext cx="4320480" cy="183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7504" y="3214137"/>
            <a:ext cx="44644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Resident population connected to</a:t>
            </a:r>
            <a:r>
              <a:rPr lang="hu-HU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 u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Calibri" pitchFamily="34" charset="0"/>
              </a:rPr>
              <a:t>rban</a:t>
            </a: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 wastewater treatment</a:t>
            </a:r>
            <a:endParaRPr lang="hu-HU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% of population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2009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27525"/>
              </p:ext>
            </p:extLst>
          </p:nvPr>
        </p:nvGraphicFramePr>
        <p:xfrm>
          <a:off x="107504" y="3614247"/>
          <a:ext cx="4464496" cy="226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920477"/>
              </p:ext>
            </p:extLst>
          </p:nvPr>
        </p:nvGraphicFramePr>
        <p:xfrm>
          <a:off x="107504" y="1236822"/>
          <a:ext cx="4449030" cy="177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Infrastruktúra</a:t>
            </a:r>
            <a:endParaRPr lang="en-US" sz="18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452320" y="5157192"/>
            <a:ext cx="1296144" cy="151216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16016" y="3212976"/>
            <a:ext cx="432048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Resident population connected to public water supply</a:t>
            </a:r>
            <a:endParaRPr lang="hu-HU" sz="12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% of population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2009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492619"/>
              </p:ext>
            </p:extLst>
          </p:nvPr>
        </p:nvGraphicFramePr>
        <p:xfrm>
          <a:off x="4716016" y="3614247"/>
          <a:ext cx="4320480" cy="226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33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Eurostat,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Lakások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35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836712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Calibri" pitchFamily="34" charset="0"/>
              </a:rPr>
              <a:t>Population by tenure status</a:t>
            </a:r>
          </a:p>
          <a:p>
            <a:pPr algn="ctr"/>
            <a:r>
              <a:rPr lang="hu-HU" sz="800" b="1" dirty="0" smtClean="0">
                <a:latin typeface="Calibri" pitchFamily="34" charset="0"/>
              </a:rPr>
              <a:t>(% of population, 2010)</a:t>
            </a:r>
            <a:endParaRPr lang="hu-HU" sz="800" dirty="0" smtClean="0">
              <a:latin typeface="Calibri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990574"/>
              </p:ext>
            </p:extLst>
          </p:nvPr>
        </p:nvGraphicFramePr>
        <p:xfrm>
          <a:off x="4716016" y="1196752"/>
          <a:ext cx="4320480" cy="245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855807"/>
              </p:ext>
            </p:extLst>
          </p:nvPr>
        </p:nvGraphicFramePr>
        <p:xfrm>
          <a:off x="107504" y="1267598"/>
          <a:ext cx="4464496" cy="237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27" y="44624"/>
            <a:ext cx="622657" cy="5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016" y="836712"/>
            <a:ext cx="432048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Average number of rooms per person</a:t>
            </a:r>
            <a:endParaRPr lang="hu-HU" sz="1400" b="1" dirty="0" smtClean="0">
              <a:latin typeface="Calibri" pitchFamily="34" charset="0"/>
            </a:endParaRPr>
          </a:p>
          <a:p>
            <a:pPr algn="ctr"/>
            <a:r>
              <a:rPr lang="hu-HU" sz="800" b="1" dirty="0" smtClean="0">
                <a:latin typeface="Calibri" pitchFamily="34" charset="0"/>
              </a:rPr>
              <a:t>(2011)</a:t>
            </a:r>
          </a:p>
        </p:txBody>
      </p:sp>
    </p:spTree>
    <p:extLst>
      <p:ext uri="{BB962C8B-B14F-4D97-AF65-F5344CB8AC3E}">
        <p14:creationId xmlns:p14="http://schemas.microsoft.com/office/powerpoint/2010/main" val="240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Romániai KKV-k: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vállakozói aktivitási ráták 2007-2011 között (%)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36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20688"/>
            <a:ext cx="6012160" cy="53285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49424" y="1268760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</a:t>
            </a:r>
            <a:r>
              <a:rPr lang="hu-HU" i="1" dirty="0"/>
              <a:t>Global Entrepreneurship Monitor </a:t>
            </a:r>
            <a:r>
              <a:rPr lang="hu-HU" dirty="0"/>
              <a:t>(GEM) legutóbbi kutatása szerint 2010-hez képest tavaly egyaránt nőtt a születőben lévő, a fiatal, a kezdő és a megállapodott vállalkozók száma.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</p:spTree>
    <p:extLst>
      <p:ext uri="{BB962C8B-B14F-4D97-AF65-F5344CB8AC3E}">
        <p14:creationId xmlns:p14="http://schemas.microsoft.com/office/powerpoint/2010/main" val="24237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Romániai KKV-k: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kezdő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vállalkozók szocio-demográfiai profilja (%)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37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6096" y="1081729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Calibri" pitchFamily="34" charset="0"/>
                <a:cs typeface="Calibri" pitchFamily="34" charset="0"/>
              </a:rPr>
              <a:t>Jelentősen megugrott a számuk, míg 2010-ben 100-ból csak 7, addig tavaly már 15 megkérdezett nyilatkozta a 24-34 éves korosztályból, hogy vállalkozásba kezdett az elmúlt időszakban. A 45-54 évesek között megnégyszereződött a kezdő cégvezetők aránya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hu-HU" sz="1200" dirty="0" smtClean="0">
              <a:latin typeface="Calibri" pitchFamily="34" charset="0"/>
              <a:cs typeface="Calibri" pitchFamily="34" charset="0"/>
            </a:endParaRPr>
          </a:p>
          <a:p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endParaRPr lang="hu-HU" sz="1200" dirty="0" smtClean="0">
              <a:latin typeface="Calibri" pitchFamily="34" charset="0"/>
              <a:cs typeface="Calibri" pitchFamily="34" charset="0"/>
            </a:endParaRPr>
          </a:p>
          <a:p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r>
              <a:rPr lang="hu-HU" sz="1200" dirty="0">
                <a:latin typeface="Calibri" pitchFamily="34" charset="0"/>
                <a:cs typeface="Calibri" pitchFamily="34" charset="0"/>
              </a:rPr>
              <a:t>Továbbra is a férfiak tűnnek aktívabbnak vállalkozásindításnál, viszont egyre inkább a nagyobb jövedelemmel rendelkezők döntenek úgy, hogy saját céget vállalnak. A cégvezetők nagy része továbbra is felsőfokú végzettséggel rendelkezik.</a:t>
            </a:r>
          </a:p>
          <a:p>
            <a:endParaRPr lang="hu-H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857750" cy="48813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</p:spTree>
    <p:extLst>
      <p:ext uri="{BB962C8B-B14F-4D97-AF65-F5344CB8AC3E}">
        <p14:creationId xmlns:p14="http://schemas.microsoft.com/office/powerpoint/2010/main" val="25693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16" y="58614"/>
            <a:ext cx="8892480" cy="274042"/>
          </a:xfrm>
        </p:spPr>
        <p:txBody>
          <a:bodyPr/>
          <a:lstStyle/>
          <a:p>
            <a:r>
              <a:rPr lang="hu-HU" sz="1600" b="1" dirty="0" smtClean="0"/>
              <a:t>Kezdő és megállapodott vállalkozók megoszlása tevékenységi kör szerint Romániában</a:t>
            </a:r>
            <a:endParaRPr lang="en-US" sz="16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38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19268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</p:spTree>
    <p:extLst>
      <p:ext uri="{BB962C8B-B14F-4D97-AF65-F5344CB8AC3E}">
        <p14:creationId xmlns:p14="http://schemas.microsoft.com/office/powerpoint/2010/main" val="34915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Kezdő vállalkozók motivációi Romániában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39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908720"/>
            <a:ext cx="403244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Motivations of early-stage entrepreneurs in Romania, 2007-2011 (%)</a:t>
            </a:r>
            <a:endParaRPr lang="hu-HU" sz="1200" b="1" dirty="0" smtClean="0">
              <a:latin typeface="Calibri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942952"/>
              </p:ext>
            </p:extLst>
          </p:nvPr>
        </p:nvGraphicFramePr>
        <p:xfrm>
          <a:off x="251520" y="1359482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01514" y="897817"/>
            <a:ext cx="417646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Opportunity motivated early-stage entrepreneurs by </a:t>
            </a:r>
            <a:r>
              <a:rPr lang="en-US" sz="1200" b="1" dirty="0" smtClean="0"/>
              <a:t>motives</a:t>
            </a:r>
            <a:r>
              <a:rPr lang="hu-HU" sz="1200" b="1" dirty="0" smtClean="0"/>
              <a:t> </a:t>
            </a:r>
            <a:r>
              <a:rPr lang="en-US" sz="1200" b="1" dirty="0" smtClean="0"/>
              <a:t>in </a:t>
            </a:r>
            <a:r>
              <a:rPr lang="en-US" sz="1200" b="1" dirty="0"/>
              <a:t>Romania, 2007-2011 (%)</a:t>
            </a:r>
            <a:endParaRPr lang="hu-HU" sz="1200" b="1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28997"/>
              </p:ext>
            </p:extLst>
          </p:nvPr>
        </p:nvGraphicFramePr>
        <p:xfrm>
          <a:off x="4601514" y="1370385"/>
          <a:ext cx="4176464" cy="277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Eurostat,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OTP research</a:t>
            </a:r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7"/>
          <p:cNvSpPr>
            <a:spLocks noGrp="1"/>
          </p:cNvSpPr>
          <p:nvPr>
            <p:ph idx="1"/>
          </p:nvPr>
        </p:nvSpPr>
        <p:spPr>
          <a:xfrm>
            <a:off x="107504" y="4363943"/>
            <a:ext cx="4464496" cy="1657345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just"/>
            <a:r>
              <a:rPr lang="hu-HU" sz="1400" dirty="0" smtClean="0">
                <a:latin typeface="Calibri" pitchFamily="34" charset="0"/>
              </a:rPr>
              <a:t>Románia a válság első éveiben (2009 és 2010) gazdasági növekedés szempontjából a hátul kullógók sorában foglalt helyet, azonban 2011 közepétől kezdődően a helyzet megfordult, de ez sem volt elég ahhoz, hogy 2012-ben lényegi növekedés történjen. Az előzetes becslések szerint a gazdaság tulajdonképpen stagnált (+0,2% YoY).</a:t>
            </a:r>
          </a:p>
        </p:txBody>
      </p:sp>
      <p:graphicFrame>
        <p:nvGraphicFramePr>
          <p:cNvPr id="72763" name="Object 59"/>
          <p:cNvGraphicFramePr>
            <a:graphicFrameLocks noChangeAspect="1"/>
          </p:cNvGraphicFramePr>
          <p:nvPr/>
        </p:nvGraphicFramePr>
        <p:xfrm>
          <a:off x="107504" y="979567"/>
          <a:ext cx="446449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79567"/>
                        <a:ext cx="4464496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620688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GDP evolution in the EU27 and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Romania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YoY%, seasonally adjusted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000" b="1" dirty="0" smtClean="0">
                <a:latin typeface="Calibri" pitchFamily="34" charset="0"/>
              </a:rPr>
              <a:t>Az EU és Románia</a:t>
            </a:r>
            <a:endParaRPr lang="en-US" sz="2000" b="1" dirty="0" smtClean="0">
              <a:latin typeface="Calibri" pitchFamily="34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644009" y="620688"/>
          <a:ext cx="439204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5" imgW="4952880" imgH="5772150" progId="Excel.Sheet.8">
                  <p:link updateAutomatic="1"/>
                </p:oleObj>
              </mc:Choice>
              <mc:Fallback>
                <p:oleObj name="Worksheet" r:id="rId5" imgW="4952880" imgH="577215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620688"/>
                        <a:ext cx="4392042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788024" y="4725144"/>
            <a:ext cx="417646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739" y="44624"/>
            <a:ext cx="592845" cy="4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16" y="58614"/>
            <a:ext cx="8892480" cy="274042"/>
          </a:xfrm>
        </p:spPr>
        <p:txBody>
          <a:bodyPr/>
          <a:lstStyle/>
          <a:p>
            <a:r>
              <a:rPr lang="hu-HU" sz="1400" b="1" dirty="0" smtClean="0"/>
              <a:t>Kezdő </a:t>
            </a:r>
            <a:r>
              <a:rPr lang="hu-HU" sz="1400" b="1" dirty="0"/>
              <a:t>és megállapodott vállalkozások </a:t>
            </a:r>
            <a:r>
              <a:rPr lang="hu-HU" sz="1400" b="1" dirty="0" smtClean="0"/>
              <a:t>technológiai </a:t>
            </a:r>
            <a:r>
              <a:rPr lang="hu-HU" sz="1400" b="1" dirty="0"/>
              <a:t>felszereltség </a:t>
            </a:r>
            <a:r>
              <a:rPr lang="hu-HU" sz="1400" b="1" dirty="0" smtClean="0"/>
              <a:t>Romániában 2007-2011 során</a:t>
            </a:r>
            <a:endParaRPr lang="en-US" sz="1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40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8402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16" y="58614"/>
            <a:ext cx="8892480" cy="274042"/>
          </a:xfrm>
        </p:spPr>
        <p:txBody>
          <a:bodyPr/>
          <a:lstStyle/>
          <a:p>
            <a:r>
              <a:rPr lang="hu-HU" sz="1600" b="1" dirty="0" smtClean="0"/>
              <a:t>Kezdő vállalkozók </a:t>
            </a:r>
            <a:r>
              <a:rPr lang="en-US" sz="1600" b="1" dirty="0" smtClean="0"/>
              <a:t>n</a:t>
            </a:r>
            <a:r>
              <a:rPr lang="hu-HU" sz="1600" b="1" dirty="0" err="1"/>
              <a:t>ö</a:t>
            </a:r>
            <a:r>
              <a:rPr lang="hu-HU" sz="1600" b="1" dirty="0" err="1" smtClean="0"/>
              <a:t>vekedési</a:t>
            </a:r>
            <a:r>
              <a:rPr lang="hu-HU" sz="1600" b="1" dirty="0" smtClean="0"/>
              <a:t> elvárásai  a hatékonyság-vezérelt gazdaságok esetén</a:t>
            </a:r>
            <a:endParaRPr lang="en-US" sz="16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41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 :  GEM Országjelentés (Entrepreneurship  in Romania 2011 – country report)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04888"/>
            <a:ext cx="86296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816504"/>
              </p:ext>
            </p:extLst>
          </p:nvPr>
        </p:nvGraphicFramePr>
        <p:xfrm>
          <a:off x="144016" y="692696"/>
          <a:ext cx="86764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r>
              <a:rPr lang="hu-HU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Forrás: Eurostat,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/>
              <a:t>KKV vállalkozások tevékenységi köre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42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KKV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-k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az Európai U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nióban: Ország-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és tevékenység specifikumok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43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214695"/>
              </p:ext>
            </p:extLst>
          </p:nvPr>
        </p:nvGraphicFramePr>
        <p:xfrm>
          <a:off x="144016" y="692696"/>
          <a:ext cx="65162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70669" y="4221088"/>
            <a:ext cx="4977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u-HU" sz="1200" b="1" dirty="0">
                <a:latin typeface="Calibri" pitchFamily="34" charset="0"/>
                <a:cs typeface="Calibri" pitchFamily="34" charset="0"/>
              </a:rPr>
              <a:t>2010-es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 becslések is határozottan rámutatnak arra, hogy a KKV-k, tevékenységi körük szerint is jóval nagyobb mértékben fejtenek ki nem-pénzügyi jellegű tevékenységet.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620"/>
              </p:ext>
            </p:extLst>
          </p:nvPr>
        </p:nvGraphicFramePr>
        <p:xfrm>
          <a:off x="5628717" y="1062907"/>
          <a:ext cx="3491881" cy="422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368"/>
                <a:gridCol w="1032660"/>
                <a:gridCol w="1447853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Országok besorolása,</a:t>
                      </a:r>
                      <a:r>
                        <a:rPr lang="hu-HU" sz="1200" b="1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domináns vállalkozástipusok szerint</a:t>
                      </a:r>
                    </a:p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Mikro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KKV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Nagy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Görögország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Ausztria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Finnország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Olaszország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Belgium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Franciaország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Portugália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Dánia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UK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Málta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Németország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Szlovákia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Lengyelország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Írország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Luxembrug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Hollandia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Spanyolorszég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Svédország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Bulgária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Ciprus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Csehország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Észtország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Magyarország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Lettország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Litvánia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Románia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Szlovénia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70668" y="5077633"/>
            <a:ext cx="4977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latin typeface="Calibri" pitchFamily="34" charset="0"/>
                <a:cs typeface="Calibri" pitchFamily="34" charset="0"/>
              </a:rPr>
              <a:t>A mikrovállalkozások súlya egyértelműen túlnyomó az Európai Únióban. </a:t>
            </a:r>
            <a:endParaRPr lang="hu-H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u-HU" sz="1200" dirty="0" smtClean="0">
                <a:latin typeface="Calibri" pitchFamily="34" charset="0"/>
                <a:cs typeface="Calibri" pitchFamily="34" charset="0"/>
              </a:rPr>
              <a:t>Jellemző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tevékenységi körök: kereskedelem, ingatlanügyletek valamint épitőipar.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KKV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-k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az Európai U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nióban: GVA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és foglalkoztatottsági mutató szerint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44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3528" y="1582453"/>
            <a:ext cx="82085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hu-HU" sz="1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u-HU" sz="1200" b="1" dirty="0" smtClean="0">
                <a:latin typeface="Calibri" pitchFamily="34" charset="0"/>
                <a:cs typeface="Calibri" pitchFamily="34" charset="0"/>
              </a:rPr>
              <a:t>PP 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országok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: Ausztria, Németország, Luxemburg, Málta, Románia, Svédország és Egyesült Királyság.</a:t>
            </a:r>
          </a:p>
          <a:p>
            <a:pPr algn="just"/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u-HU" sz="1200" b="1" dirty="0">
                <a:latin typeface="Calibri" pitchFamily="34" charset="0"/>
                <a:cs typeface="Calibri" pitchFamily="34" charset="0"/>
              </a:rPr>
              <a:t>NN országok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 negatív mindkét változó: Görögország, Írország, Spanyolország. Latvia és Litvánia.</a:t>
            </a:r>
          </a:p>
          <a:p>
            <a:pPr algn="just"/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hu-HU" sz="1200" b="1" dirty="0">
                <a:latin typeface="Calibri" pitchFamily="34" charset="0"/>
                <a:cs typeface="Calibri" pitchFamily="34" charset="0"/>
              </a:rPr>
              <a:t>PN országok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: pozitív GVA növekedés, munkaerőalkalmazás szempontjából viszont negatívak a mutató, e gazdaságra jellemző a „munkanélküliséges kilábbalás”: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Belgium,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Bulg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á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ria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Cseh Köztársaság, Dánia,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Észtország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Franciaország,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Olaszország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C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prus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Magyarország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Hollandia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hu-HU" sz="1200" dirty="0" smtClean="0">
                <a:latin typeface="Calibri" pitchFamily="34" charset="0"/>
                <a:cs typeface="Calibri" pitchFamily="34" charset="0"/>
              </a:rPr>
              <a:t> Lengyelország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Portug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ália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Szlovénia, Szlovákia, Finnország.</a:t>
            </a:r>
          </a:p>
          <a:p>
            <a:pPr algn="just"/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97853" y="882331"/>
            <a:ext cx="820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Calibri" pitchFamily="34" charset="0"/>
                <a:cs typeface="Calibri" pitchFamily="34" charset="0"/>
              </a:rPr>
              <a:t>2010-ben 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„PP országok” közé sorolható Románia, ahol mindkét, bruttó hozzáadott érték (GVA) és KKV-k alkalmazottainak mutatója pozitív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97852" y="3429000"/>
            <a:ext cx="4392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VA 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növekedés átlaga fölött:</a:t>
            </a:r>
          </a:p>
          <a:p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r>
              <a:rPr lang="hu-HU" sz="1200" dirty="0">
                <a:latin typeface="Calibri" pitchFamily="34" charset="0"/>
                <a:cs typeface="Calibri" pitchFamily="34" charset="0"/>
              </a:rPr>
              <a:t>Feldolgozóiparban: Lengyelország, Németország, Svédország és Finnország – ők a KKV szektorban vezetők a GVA mutató növekedésében.</a:t>
            </a:r>
          </a:p>
          <a:p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r>
              <a:rPr lang="hu-HU" sz="1200" dirty="0">
                <a:latin typeface="Calibri" pitchFamily="34" charset="0"/>
                <a:cs typeface="Calibri" pitchFamily="34" charset="0"/>
              </a:rPr>
              <a:t>Romániában, Lengyelországban és Svédországban, a legtöbb közép méretű vállalkozás szállítás és raktározás területén tevékenykedik.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872250" y="3068960"/>
            <a:ext cx="33131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r>
              <a:rPr lang="hu-HU" sz="1200" b="1" dirty="0">
                <a:latin typeface="Calibri" pitchFamily="34" charset="0"/>
                <a:cs typeface="Calibri" pitchFamily="34" charset="0"/>
              </a:rPr>
              <a:t>A vezetők között: </a:t>
            </a:r>
            <a:endParaRPr lang="hu-HU" sz="1200" b="1" dirty="0" smtClean="0">
              <a:latin typeface="Calibri" pitchFamily="34" charset="0"/>
              <a:cs typeface="Calibri" pitchFamily="34" charset="0"/>
            </a:endParaRPr>
          </a:p>
          <a:p>
            <a:endParaRPr lang="hu-HU" sz="1200" dirty="0">
              <a:latin typeface="Calibri" pitchFamily="34" charset="0"/>
              <a:cs typeface="Calibri" pitchFamily="34" charset="0"/>
            </a:endParaRPr>
          </a:p>
          <a:p>
            <a:r>
              <a:rPr lang="hu-HU" sz="1200" dirty="0" smtClean="0">
                <a:latin typeface="Calibri" pitchFamily="34" charset="0"/>
                <a:cs typeface="Calibri" pitchFamily="34" charset="0"/>
              </a:rPr>
              <a:t>Dánia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 Finnország, Németország és Svédország, Magyarország a középmezőnyben.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</a:rPr>
              <a:t>Ügyviteli </a:t>
            </a:r>
            <a:r>
              <a:rPr lang="hu-HU" sz="1800" b="1" dirty="0" smtClean="0">
                <a:latin typeface="Calibri" pitchFamily="34" charset="0"/>
              </a:rPr>
              <a:t>adatok Magyarországon és Romániában: adminisztrációs tevékenységek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45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912589"/>
              </p:ext>
            </p:extLst>
          </p:nvPr>
        </p:nvGraphicFramePr>
        <p:xfrm>
          <a:off x="3203848" y="1052736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67971"/>
              </p:ext>
            </p:extLst>
          </p:nvPr>
        </p:nvGraphicFramePr>
        <p:xfrm>
          <a:off x="148572" y="1124744"/>
          <a:ext cx="3315739" cy="238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757106"/>
              </p:ext>
            </p:extLst>
          </p:nvPr>
        </p:nvGraphicFramePr>
        <p:xfrm>
          <a:off x="296108" y="3377034"/>
          <a:ext cx="5638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44208" y="1340768"/>
            <a:ext cx="2304256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hu-HU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Az on-line regisztráció sokat rövidített a vállalakozás-indítási időn, Románia 14 anappal a lista középmezőnyét foglalja el: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http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://www.immoss.ro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hu-H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endParaRPr lang="hu-H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hu-HU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Bár a 2006-2011 időszakban az átlag 10 nap volt, minden bizonnyal pozitív a trend a 2004-5 időszakhoz viszonyítva, amikor akár 28 napba telt. </a:t>
            </a:r>
            <a:endParaRPr lang="en-US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Romániai KKV-k: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~530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ezer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működik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46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582482"/>
              </p:ext>
            </p:extLst>
          </p:nvPr>
        </p:nvGraphicFramePr>
        <p:xfrm>
          <a:off x="457200" y="980728"/>
          <a:ext cx="8229600" cy="1722120"/>
        </p:xfrm>
        <a:graphic>
          <a:graphicData uri="http://schemas.openxmlformats.org/drawingml/2006/table">
            <a:tbl>
              <a:tblPr/>
              <a:tblGrid>
                <a:gridCol w="1100137"/>
                <a:gridCol w="1276350"/>
                <a:gridCol w="1100138"/>
                <a:gridCol w="1276350"/>
                <a:gridCol w="1100137"/>
                <a:gridCol w="1276350"/>
                <a:gridCol w="1100138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011-es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adatok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Vállalatok száma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Foglalkoztatottság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Hozzáadott érték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Románia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Románia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Románia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Mikró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89.6%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92.2%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24.9%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29.6%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14.4%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21.2%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Kis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8.5%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6.5%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21.1%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20.6%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17.8%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18.5%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Közép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1.6%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21.2%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17.2%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20.5%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18.4%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Nagy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0.2%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32.8%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32.6%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47.3%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41.9%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468313" y="2975584"/>
            <a:ext cx="414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KKV-k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tevékenységének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dinamikája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október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2008 -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március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2012</a:t>
            </a:r>
          </a:p>
        </p:txBody>
      </p:sp>
      <p:graphicFrame>
        <p:nvGraphicFramePr>
          <p:cNvPr id="19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02890"/>
              </p:ext>
            </p:extLst>
          </p:nvPr>
        </p:nvGraphicFramePr>
        <p:xfrm>
          <a:off x="350753" y="3530940"/>
          <a:ext cx="3837880" cy="229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41438"/>
              </p:ext>
            </p:extLst>
          </p:nvPr>
        </p:nvGraphicFramePr>
        <p:xfrm>
          <a:off x="4283869" y="3498804"/>
          <a:ext cx="3960540" cy="284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4618516" y="2962308"/>
            <a:ext cx="414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KKV-k </a:t>
            </a:r>
            <a:r>
              <a:rPr lang="hu-HU" sz="1400" b="1" dirty="0" smtClean="0">
                <a:latin typeface="Calibri" pitchFamily="34" charset="0"/>
                <a:cs typeface="Calibri" pitchFamily="34" charset="0"/>
              </a:rPr>
              <a:t>tervezési tevékenysége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október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2008 -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március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0283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Romániai KKV-k: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foglalkoztatottsági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adatok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47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95695709"/>
              </p:ext>
            </p:extLst>
          </p:nvPr>
        </p:nvGraphicFramePr>
        <p:xfrm>
          <a:off x="150394" y="1556792"/>
          <a:ext cx="3791415" cy="235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95492"/>
              </p:ext>
            </p:extLst>
          </p:nvPr>
        </p:nvGraphicFramePr>
        <p:xfrm>
          <a:off x="3347864" y="33500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01613" y="1145122"/>
            <a:ext cx="294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>
                <a:latin typeface="Calibri" pitchFamily="34" charset="0"/>
                <a:cs typeface="Calibri" pitchFamily="34" charset="0"/>
              </a:rPr>
              <a:t>EU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 KKV-k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korcsoport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szerinti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megoszlás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vállalkozás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tipus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szerint</a:t>
            </a:r>
            <a:r>
              <a:rPr lang="hu-HU" sz="1200" b="1" dirty="0">
                <a:latin typeface="Calibri" pitchFamily="34" charset="0"/>
                <a:cs typeface="Calibri" pitchFamily="34" charset="0"/>
              </a:rPr>
              <a:t>, 2010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474053" y="3356992"/>
            <a:ext cx="4679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 dirty="0">
                <a:latin typeface="Calibri" pitchFamily="34" charset="0"/>
                <a:cs typeface="Calibri" pitchFamily="34" charset="0"/>
              </a:rPr>
              <a:t>KKV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vállalkozók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tapasztalata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Romániában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244253055"/>
              </p:ext>
            </p:extLst>
          </p:nvPr>
        </p:nvGraphicFramePr>
        <p:xfrm>
          <a:off x="4509923" y="1198423"/>
          <a:ext cx="3063850" cy="193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4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1800" b="1" dirty="0">
                <a:latin typeface="Calibri" pitchFamily="34" charset="0"/>
                <a:cs typeface="Calibri" pitchFamily="34" charset="0"/>
              </a:rPr>
              <a:t>Romániai KKV-k: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Jelen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és jövő </a:t>
            </a:r>
            <a:r>
              <a:rPr lang="hu-HU" sz="1800" b="1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hu-HU" sz="1800" b="1" dirty="0">
                <a:latin typeface="Calibri" pitchFamily="34" charset="0"/>
                <a:cs typeface="Calibri" pitchFamily="34" charset="0"/>
              </a:rPr>
              <a:t>tevékenységi területek</a:t>
            </a:r>
            <a:endParaRPr lang="en-US" sz="1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48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39998" y="1628800"/>
          <a:ext cx="856895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72771" y="1065213"/>
            <a:ext cx="8821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2000-2009 </a:t>
            </a:r>
            <a:r>
              <a:rPr lang="en-US" sz="1200" b="1" dirty="0" err="1"/>
              <a:t>között</a:t>
            </a:r>
            <a:r>
              <a:rPr lang="en-US" sz="1200" b="1" dirty="0"/>
              <a:t> </a:t>
            </a:r>
            <a:r>
              <a:rPr lang="en-US" sz="1200" b="1" dirty="0" err="1"/>
              <a:t>bejegyzett</a:t>
            </a:r>
            <a:r>
              <a:rPr lang="en-US" sz="1200" b="1" dirty="0"/>
              <a:t> KKV-k </a:t>
            </a:r>
            <a:r>
              <a:rPr lang="en-US" sz="1200" b="1" dirty="0" err="1"/>
              <a:t>száma</a:t>
            </a:r>
            <a:r>
              <a:rPr lang="en-US" sz="1200" b="1" dirty="0"/>
              <a:t>, </a:t>
            </a:r>
            <a:r>
              <a:rPr lang="en-US" sz="1200" b="1" dirty="0" err="1"/>
              <a:t>tevékenység</a:t>
            </a:r>
            <a:r>
              <a:rPr lang="en-US" sz="1200" b="1" dirty="0"/>
              <a:t> </a:t>
            </a:r>
            <a:r>
              <a:rPr lang="en-US" sz="1200" b="1" dirty="0" err="1"/>
              <a:t>szerint</a:t>
            </a:r>
            <a:endParaRPr lang="en-US" sz="1200" b="1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732563"/>
              </p:ext>
            </p:extLst>
          </p:nvPr>
        </p:nvGraphicFramePr>
        <p:xfrm>
          <a:off x="19633" y="3774497"/>
          <a:ext cx="855950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76225" y="3429000"/>
            <a:ext cx="882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 dirty="0"/>
              <a:t>KKV vállalkozók megítélése szerinti lehetőségek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169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Calibri" pitchFamily="34" charset="0"/>
              </a:rPr>
              <a:t>Köszönöm</a:t>
            </a:r>
            <a:r>
              <a:rPr lang="ro-RO" dirty="0" smtClean="0">
                <a:latin typeface="Calibri" pitchFamily="34" charset="0"/>
              </a:rPr>
              <a:t>!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Note: 2000-2007 NACE Rev1, 2008-2011 NACE Rev2</a:t>
            </a:r>
          </a:p>
          <a:p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Source: Eurostat, INS, OTP research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  <a:cs typeface="Calibri" pitchFamily="34" charset="0"/>
              </a:rPr>
              <a:t>A GDP alakulása Romániában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4644008" y="980728"/>
          <a:ext cx="439248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0728"/>
                        <a:ext cx="4392484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43720" y="620688"/>
            <a:ext cx="439277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Volume of GDP – production side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bln EUR, current prices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07796" y="635521"/>
          <a:ext cx="4464204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6" y="635521"/>
                        <a:ext cx="4464204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7503" y="635521"/>
            <a:ext cx="446450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Volume of GDP – demand side</a:t>
            </a:r>
            <a:endParaRPr lang="en-US" sz="1400" b="1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bln EUR, current prices</a:t>
            </a: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0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509120"/>
            <a:ext cx="4392488" cy="1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509121"/>
            <a:ext cx="44644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N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S, Eurostat,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5847" name="Object 71"/>
          <p:cNvGraphicFramePr>
            <a:graphicFrameLocks noChangeAspect="1"/>
          </p:cNvGraphicFramePr>
          <p:nvPr/>
        </p:nvGraphicFramePr>
        <p:xfrm>
          <a:off x="107504" y="1340768"/>
          <a:ext cx="446449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Worksheet" r:id="rId3" imgW="4591080" imgH="2781210" progId="Excel.Sheet.8">
                  <p:link updateAutomatic="1"/>
                </p:oleObj>
              </mc:Choice>
              <mc:Fallback>
                <p:oleObj name="Worksheet" r:id="rId3" imgW="4591080" imgH="278121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0768"/>
                        <a:ext cx="4464496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980728"/>
            <a:ext cx="4464496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Industrial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(series adjusted by number of working days and seasonality)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aphicFrame>
        <p:nvGraphicFramePr>
          <p:cNvPr id="75848" name="Object 72"/>
          <p:cNvGraphicFramePr>
            <a:graphicFrameLocks noChangeAspect="1"/>
          </p:cNvGraphicFramePr>
          <p:nvPr/>
        </p:nvGraphicFramePr>
        <p:xfrm>
          <a:off x="4644008" y="1196752"/>
          <a:ext cx="4384551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Worksheet" r:id="rId5" imgW="4600530" imgH="2781210" progId="Excel.Sheet.8">
                  <p:link updateAutomatic="1"/>
                </p:oleObj>
              </mc:Choice>
              <mc:Fallback>
                <p:oleObj name="Worksheet" r:id="rId5" imgW="4600530" imgH="278121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96752"/>
                        <a:ext cx="4384551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43875" y="980728"/>
            <a:ext cx="439262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Industrial production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latin typeface="Calibri" pitchFamily="34" charset="0"/>
              </a:rPr>
              <a:t>(</a:t>
            </a:r>
            <a:r>
              <a:rPr lang="en-US" sz="800" dirty="0" smtClean="0">
                <a:latin typeface="Calibri" pitchFamily="34" charset="0"/>
              </a:rPr>
              <a:t>2008</a:t>
            </a:r>
            <a:r>
              <a:rPr lang="hu-HU" sz="800" dirty="0" smtClean="0">
                <a:latin typeface="Calibri" pitchFamily="34" charset="0"/>
              </a:rPr>
              <a:t> average</a:t>
            </a:r>
            <a:r>
              <a:rPr lang="en-US" sz="800" dirty="0" smtClean="0">
                <a:latin typeface="Calibri" pitchFamily="34" charset="0"/>
              </a:rPr>
              <a:t>=100, 3M moving average)</a:t>
            </a:r>
            <a:endParaRPr lang="en-US" sz="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  <a:cs typeface="Calibri" pitchFamily="34" charset="0"/>
              </a:rPr>
              <a:t>Ipari termelés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N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S, Eurostat, NBR,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07504" y="1268760"/>
          <a:ext cx="446449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Worksheet" r:id="rId3" imgW="4591080" imgH="2762340" progId="Excel.Sheet.8">
                  <p:link updateAutomatic="1"/>
                </p:oleObj>
              </mc:Choice>
              <mc:Fallback>
                <p:oleObj name="Worksheet" r:id="rId3" imgW="4591080" imgH="2762340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4464496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504" y="980728"/>
            <a:ext cx="4464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  <a:latin typeface="Calibri" pitchFamily="34" charset="0"/>
              </a:rPr>
              <a:t>Current account deficit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4644008" y="1268760"/>
          <a:ext cx="439248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268760"/>
                        <a:ext cx="4392488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44008" y="980728"/>
            <a:ext cx="43924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FDI flows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  <a:cs typeface="Calibri" pitchFamily="34" charset="0"/>
              </a:rPr>
              <a:t>Folyó fizetési mérleg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NIS, Eurostat,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ANOFM, 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4839" name="Object 87"/>
          <p:cNvGraphicFramePr>
            <a:graphicFrameLocks noChangeAspect="1"/>
          </p:cNvGraphicFramePr>
          <p:nvPr/>
        </p:nvGraphicFramePr>
        <p:xfrm>
          <a:off x="4644008" y="1268760"/>
          <a:ext cx="4392488" cy="3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Worksheet" r:id="rId3" imgW="4591080" imgH="2809785" progId="Excel.Sheet.8">
                  <p:link updateAutomatic="1"/>
                </p:oleObj>
              </mc:Choice>
              <mc:Fallback>
                <p:oleObj name="Worksheet" r:id="rId3" imgW="4591080" imgH="2809785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268760"/>
                        <a:ext cx="4392488" cy="3672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4008" y="980728"/>
            <a:ext cx="43924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Labor market</a:t>
            </a:r>
          </a:p>
        </p:txBody>
      </p:sp>
      <p:graphicFrame>
        <p:nvGraphicFramePr>
          <p:cNvPr id="74840" name="Object 88"/>
          <p:cNvGraphicFramePr>
            <a:graphicFrameLocks noChangeAspect="1"/>
          </p:cNvGraphicFramePr>
          <p:nvPr/>
        </p:nvGraphicFramePr>
        <p:xfrm>
          <a:off x="107504" y="1268760"/>
          <a:ext cx="446449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Worksheet" r:id="rId5" imgW="4591080" imgH="2762340" progId="Excel.Sheet.8">
                  <p:link updateAutomatic="1"/>
                </p:oleObj>
              </mc:Choice>
              <mc:Fallback>
                <p:oleObj name="Worksheet" r:id="rId5" imgW="4591080" imgH="276234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4464496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04" y="980728"/>
            <a:ext cx="4464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latin typeface="Calibri" pitchFamily="34" charset="0"/>
              </a:rPr>
              <a:t>Earnings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pPr marL="342900" lvl="0" indent="-342900">
              <a:defRPr/>
            </a:pPr>
            <a:r>
              <a:rPr lang="hu-HU" sz="2000" b="1" dirty="0" smtClean="0">
                <a:latin typeface="Calibri" pitchFamily="34" charset="0"/>
              </a:rPr>
              <a:t>Munkaerőpiac</a:t>
            </a: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8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hu-HU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N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hu-HU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S, Eurostat, OTP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016" y="404664"/>
            <a:ext cx="8892480" cy="0"/>
          </a:xfrm>
          <a:prstGeom prst="line">
            <a:avLst/>
          </a:prstGeom>
          <a:ln w="15875">
            <a:solidFill>
              <a:srgbClr val="00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006" y="58614"/>
            <a:ext cx="8229600" cy="274042"/>
          </a:xfrm>
        </p:spPr>
        <p:txBody>
          <a:bodyPr/>
          <a:lstStyle/>
          <a:p>
            <a:r>
              <a:rPr lang="hu-HU" sz="2000" b="1" dirty="0" smtClean="0">
                <a:latin typeface="Calibri" pitchFamily="34" charset="0"/>
              </a:rPr>
              <a:t>Kiskereskedelmi forgalom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9040" y="6597352"/>
            <a:ext cx="837456" cy="260648"/>
          </a:xfrm>
        </p:spPr>
        <p:txBody>
          <a:bodyPr/>
          <a:lstStyle/>
          <a:p>
            <a:pPr>
              <a:defRPr/>
            </a:pPr>
            <a:fld id="{4CA0961E-E542-4F74-9104-0819236EDA82}" type="slidenum">
              <a:rPr lang="hu-HU" smtClean="0">
                <a:latin typeface="Calibri" pitchFamily="34" charset="0"/>
                <a:cs typeface="Calibri" pitchFamily="34" charset="0"/>
              </a:rPr>
              <a:pPr>
                <a:defRPr/>
              </a:pPr>
              <a:t>9</a:t>
            </a:fld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07950" y="1340991"/>
          <a:ext cx="4464050" cy="360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Worksheet" r:id="rId3" imgW="4600530" imgH="2790915" progId="Excel.Sheet.8">
                  <p:link updateAutomatic="1"/>
                </p:oleObj>
              </mc:Choice>
              <mc:Fallback>
                <p:oleObj name="Worksheet" r:id="rId3" imgW="4600530" imgH="2790915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40991"/>
                        <a:ext cx="4464050" cy="360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980728"/>
            <a:ext cx="44644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Retail trade, except of motor vehicles and motorcycles - Romania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(seasonally adjusted series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, %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20" name="Object 86"/>
          <p:cNvGraphicFramePr>
            <a:graphicFrameLocks noChangeAspect="1"/>
          </p:cNvGraphicFramePr>
          <p:nvPr/>
        </p:nvGraphicFramePr>
        <p:xfrm>
          <a:off x="4644008" y="1268760"/>
          <a:ext cx="439248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Worksheet" r:id="rId5" imgW="4619700" imgH="2771775" progId="Excel.Sheet.8">
                  <p:link updateAutomatic="1"/>
                </p:oleObj>
              </mc:Choice>
              <mc:Fallback>
                <p:oleObj name="Worksheet" r:id="rId5" imgW="4619700" imgH="2771775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268760"/>
                        <a:ext cx="4392488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44007" y="980728"/>
            <a:ext cx="439248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</a:rPr>
              <a:t>Retail trade, except of motor vehicles and motorcycles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 smtClean="0">
                <a:solidFill>
                  <a:sysClr val="windowText" lastClr="000000"/>
                </a:solidFill>
                <a:latin typeface="Calibri" pitchFamily="34" charset="0"/>
              </a:rPr>
              <a:t>(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2008</a:t>
            </a:r>
            <a:r>
              <a:rPr lang="hu-HU" sz="800" dirty="0" smtClean="0">
                <a:solidFill>
                  <a:sysClr val="windowText" lastClr="000000"/>
                </a:solidFill>
                <a:latin typeface="Calibri" pitchFamily="34" charset="0"/>
              </a:rPr>
              <a:t> average</a:t>
            </a:r>
            <a:r>
              <a:rPr lang="en-US" sz="800" dirty="0" smtClean="0">
                <a:solidFill>
                  <a:sysClr val="windowText" lastClr="000000"/>
                </a:solidFill>
                <a:latin typeface="Calibri" pitchFamily="34" charset="0"/>
              </a:rPr>
              <a:t>=100, 3M moving average)</a:t>
            </a:r>
            <a:endParaRPr lang="en-US" sz="8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24" name="Picture 10" descr="http://www.idevice.ro/wp-content/uploads/2012/12/roman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9414">
            <a:off x="208336" y="87604"/>
            <a:ext cx="595751" cy="4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TP_magyar">
  <a:themeElements>
    <a:clrScheme name="OTP_magy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P_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TP_magy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TP_magya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OTP_magyar</Template>
  <TotalTime>1187</TotalTime>
  <Words>2258</Words>
  <Application>Microsoft Office PowerPoint</Application>
  <PresentationFormat>On-screen Show (4:3)</PresentationFormat>
  <Paragraphs>509</Paragraphs>
  <Slides>49</Slides>
  <Notes>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63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113" baseType="lpstr">
      <vt:lpstr>OTP_magyar</vt:lpstr>
      <vt:lpstr>C:\Users\cbalint\Desktop\Extern\Prezik\2013.02_RMUF&amp;RMUE\1_GDP top 4 and world.xlsx!YoY%![1_GDP top 4 and world.xlsx]YoY% Chart 1</vt:lpstr>
      <vt:lpstr>C:\Users\cbalint\Desktop\Extern\Prezik\2013.02_RMUF&amp;RMUE\1_GDP top 4 and world.xlsx!Sheet2![1_GDP top 4 and world.xlsx]Sheet2 Chart 1</vt:lpstr>
      <vt:lpstr>C:\Users\cbalint\Desktop\Extern\Prezik\2013.02_RMUF&amp;RMUE\2_FDI - UNCTAD.xlsx!world trend![2_FDI - UNCTAD.xlsx]world trend Chart 1</vt:lpstr>
      <vt:lpstr>C:\Users\cbalint\Desktop\Extern\Prezik\2013.02_RMUF&amp;RMUE\3_Trade.xlsx!trend![3_Trade.xlsx]trend Chart 1</vt:lpstr>
      <vt:lpstr>C:\Users\cbalint\Desktop\Extern\Prezik\2012.09_RMUE\3_GDP evolutionSA - Eurostat.xlsx!Sheet1![3_GDP evolutionSA - Eurostat.xlsx]Sheet1 Chart 1</vt:lpstr>
      <vt:lpstr>C:\Users\cbalint\Desktop\Extern\Prezik\2013.02_RMUF&amp;RMUE\4_EU GDP 2012.xlsx!Sheet1!R2C2:R30C7</vt:lpstr>
      <vt:lpstr>C:\Users\cbalint\Desktop\Extern\Prezik\2013.01_Jotekonysagi\GDP structure EUR termeles.xlsx!Results![GDP structure EUR termeles.xlsx]Results Chart 4</vt:lpstr>
      <vt:lpstr>C:\Users\cbalint\Desktop\GDP structure EUR.xlsx!Sheet2![GDP structure EUR.xlsx]Sheet2 Chart 3</vt:lpstr>
      <vt:lpstr>C:\Users\cbalint\Desktop\Extern\Prezik\2012.09_RMUE\6_Industrial productian.xlsx!Ro![6_Industrial productian.xlsx]Ro Chart 1</vt:lpstr>
      <vt:lpstr>C:\Users\cbalint\Desktop\Extern\Prezik\2012.09_RMUE\6_Industrial productian.xlsx!Data![6_Industrial productian.xlsx]Data Chart 1</vt:lpstr>
      <vt:lpstr>C:\Users\cbalint\Desktop\HONAPOK\2013.01_Januar\CP_2013\Current account.xlsx!data_CA_eurostat2![Current account.xlsx]data_CA_eurostat2 Chart 1</vt:lpstr>
      <vt:lpstr>C:\Users\cbalint\Desktop\HONAPOK\2013.01_Januar\CP_2013\FDI_BNR.xlsx!Sheet3![FDI_BNR.xlsx]Sheet3 Chart 1</vt:lpstr>
      <vt:lpstr>C:\Users\cbalint\Desktop\Extern\Prezik\2012.09_RMUE\14_Munkaeropiac.xlsx!data![14_Munkaeropiac.xlsx]data Chart 3</vt:lpstr>
      <vt:lpstr>C:\Users\cbalint\Desktop\Extern\Prezik\2012.09_RMUE\15_Earnings.xlsx!Sheet1![15_Earnings.xlsx]Sheet1 Chart 2</vt:lpstr>
      <vt:lpstr>C:\Users\cbalint\Desktop\Extern\Prezik\2012.09_RMUE\13_Retail_sales.xlsx!Ro![13_Retail_sales.xlsx]Ro Chart 2</vt:lpstr>
      <vt:lpstr>C:\Users\cbalint\Desktop\Extern\Prezik\2012.09_RMUE\13_Retail_sales.xlsx!Data![13_Retail_sales.xlsx]Data Chart 2</vt:lpstr>
      <vt:lpstr>C:\Users\cbalint\Desktop\Extern\Prezik\2012.09_RMUE\28_Building permits.xlsx!Sheet1![28_Building permits.xlsx]Sheet1 Chart 3</vt:lpstr>
      <vt:lpstr>C:\Users\cbalint\Desktop\Extern\Prezik\2012.09_RMUE\27_Construction.xlsx!Ro![27_Construction.xlsx]Ro Chart 1</vt:lpstr>
      <vt:lpstr>C:\Users\cbalint\Desktop\Extern\Prezik\2012.09_RMUE\27_Construction.xlsx!Data![27_Construction.xlsx]Data Chart 1</vt:lpstr>
      <vt:lpstr>C:\Users\cbalint\Desktop\Extern\Prezik\2012.09_RMUE\16_Inflation.xlsx!chart1![16_Inflation.xlsx]chart1 Chart 2</vt:lpstr>
      <vt:lpstr>C:\Users\cbalint\Desktop\Extern\Prezik\2012.09_RMUE\16_Inflation.xlsx!chart2![16_Inflation.xlsx]chart2 Chart 2</vt:lpstr>
      <vt:lpstr>C:\Users\cbalint\Desktop\Extern\Prezik\2012.09_RMUE\17_Alapkamat es inflacio.xlsx!Sheet1![17_Alapkamat es inflacio.xlsx]Sheet1 Chart 1</vt:lpstr>
      <vt:lpstr>C:\Users\cbalint\Desktop\Extern\Prezik\2012.09_RMUE\19_ROBOR3M.xlsx!Sheet1![19_ROBOR3M.xlsx]Sheet1 Chart 1</vt:lpstr>
      <vt:lpstr>C:\Users\cbalint\Desktop\Extern\Prezik\2012.09_RMUE\20_Fixing.xlsx!Sheet1![20_Fixing.xlsx]Sheet1 Chart 2</vt:lpstr>
      <vt:lpstr>C:\Users\cbalint\Desktop\Extern\Prezik\2012.09_RMUE\26_Makrografikonok.xlsx!Devizatartalek![26_Makrografikonok.xlsx]Devizatartalek Chart 2</vt:lpstr>
      <vt:lpstr>C:\Users\cbalint\Desktop\Extern\Prezik\2012.09_RMUE\21_Kamatok_RON.xlsx!Sheet1![21_Kamatok_RON.xlsx]Sheet1 Chart 2</vt:lpstr>
      <vt:lpstr>C:\Users\cbalint\Desktop\Extern\Prezik\2012.09_RMUE\21_Kamatok_RON.xlsx!Sheet1![21_Kamatok_RON.xlsx]Sheet1 Chart 3</vt:lpstr>
      <vt:lpstr>C:\Users\cbalint\Desktop\Extern\Prezik\2012.09_RMUE\21_Kamatok-EUR.xlsx!Sheet1![21_Kamatok-EUR.xlsx]Sheet1 Chart 1</vt:lpstr>
      <vt:lpstr>C:\Users\cbalint\Desktop\Extern\Prezik\2012.09_RMUE\21_Kamatok-EUR.xlsx!Sheet1![21_Kamatok-EUR.xlsx]Sheet1 Chart 2</vt:lpstr>
      <vt:lpstr>C:\Users\cbalint\Desktop\Extern\Prezik\2012.09_RMUE\22_Hitelek.xlsx!Sheet1![22_Hitelek.xlsx]Sheet1 Chart 3</vt:lpstr>
      <vt:lpstr>C:\Users\cbalint\Desktop\Extern\Prezik\2012.09_RMUE\23_Betetek.xlsx!Sheet1![23_Betetek.xlsx]Sheet1 Chart 4</vt:lpstr>
      <vt:lpstr>C:\Users\cbalint\Desktop\Extern\Prezik\2012.09_RMUE\22_Hitelek.xlsx!Sheet1![22_Hitelek.xlsx]Sheet1 Chart 1</vt:lpstr>
      <vt:lpstr>C:\Users\cbalint\Desktop\Extern\Prezik\2012.09_RMUE\22_Hitelek.xlsx!Sheet1![22_Hitelek.xlsx]Sheet1 Chart 2</vt:lpstr>
      <vt:lpstr>C:\Users\cbalint\Desktop\Extern\Prezik\2012.09_RMUE\23_Betetek.xlsx!Sheet1![23_Betetek.xlsx]Sheet1 Chart 2</vt:lpstr>
      <vt:lpstr>C:\Users\cbalint\Desktop\Extern\Prezik\2012.09_RMUE\23_Betetek.xlsx!Sheet1![23_Betetek.xlsx]Sheet1 Chart 3</vt:lpstr>
      <vt:lpstr>C:\Users\cbalint\Desktop\Extern\Prezik\2013.01_Jotekonysagi\3.1_Loans by regions.xlsx!weight![3.1_Loans by regions.xlsx]weight Chart 1</vt:lpstr>
      <vt:lpstr>C:\Users\cbalint\Desktop\Extern\Prezik\2013.01_Jotekonysagi\3.1_Loans by regions.xlsx!Sheet1![3.1_Loans by regions.xlsx]Sheet1 Chart 3</vt:lpstr>
      <vt:lpstr>C:\Users\cbalint\Desktop\Extern\Prezik\2013.01_Jotekonysagi\3.2_Deposits by regions.xlsx!Sheet2![3.2_Deposits by regions.xlsx]Sheet2 Chart 1</vt:lpstr>
      <vt:lpstr>C:\Users\cbalint\Desktop\Extern\Prezik\2013.01_Jotekonysagi\3.2_Deposits by regions.xlsx!Sheet1![3.2_Deposits by regions.xlsx]Sheet1 Chart 1</vt:lpstr>
      <vt:lpstr>C:\Users\cbalint\Desktop\Extern\Prezik\2013.01_Jotekonysagi\3.3_Loans to deposits by regions.xlsx!Sheet1![3.3_Loans to deposits by regions.xlsx]Sheet1 Chart 1</vt:lpstr>
      <vt:lpstr>C:\Users\cbalint\Desktop\Extern\Prezik\2013.01_Jotekonysagi\1.4_Total Assets-Liabilities .xlsx!Sheet1![1.4_Total Assets-Liabilities .xlsx]Sheet1 Chart 1</vt:lpstr>
      <vt:lpstr>C:\Users\cbalint\Desktop\Extern\Prezik\2013.01_Jotekonysagi\2.3_Non-gov loans.xlsx!Sheet1![2.3_Non-gov loans.xlsx]Sheet1 Chart 1</vt:lpstr>
      <vt:lpstr>C:\Users\cbalint\Desktop\Extern\Prezik\2013.01_Jotekonysagi\2.4_Non gov deposits.xlsx!Sheet1![2.4_Non gov deposits.xlsx]Sheet1 Chart 1</vt:lpstr>
      <vt:lpstr>C:\Users\cbalint\Desktop\Extern\Prezik\2013.01_Jotekonysagi\2.5_Loans to deposits.xlsx!Sheet1![2.5_Loans to deposits.xlsx]Sheet1 Chart 1</vt:lpstr>
      <vt:lpstr>C:\Users\cbalint\Desktop\Extern\Prezik\2013.01_Jotekonysagi\2.2_Asset and loans to GDP.xlsx!Sheet1![2.2_Asset and loans to GDP.xlsx]Sheet1 Chart 1</vt:lpstr>
      <vt:lpstr>C:\Users\cbalint\Desktop\Extern\Date despre provizioane si despre risc cost\Classified loans and provisions.xlsx!NPL![Classified loans and provisions.xlsx]NPL Chart 4</vt:lpstr>
      <vt:lpstr>C:\Users\cbalint\Desktop\Extern\Date despre provizioane si despre risc cost\Classified loans and provisions.xlsx!Provisions_PRUD![Classified loans and provisions.xlsx]Provisions_PRUD Chart 4</vt:lpstr>
      <vt:lpstr>C:\Users\cbalint\Desktop\Extern\Date despre provizioane si despre risc cost\Classified loans and provisions.xlsx!Coverage_PRUD![Classified loans and provisions.xlsx]Coverage_PRUD Chart 4</vt:lpstr>
      <vt:lpstr>C:\Users\cbalint\Desktop\Extern\Date despre provizioane si despre risc cost\Classified loans and provisions.xlsx!Provisions_IFRS![Classified loans and provisions.xlsx]Provisions_IFRS Chart 4</vt:lpstr>
      <vt:lpstr>C:\Users\cbalint\Desktop\Extern\Date despre provizioane si despre risc cost\Classified loans and provisions.xlsx!Coverage_IFRS![Classified loans and provisions.xlsx]Coverage_IFRS Chart 4</vt:lpstr>
      <vt:lpstr>C:\Users\cbalint\Desktop\HONAPOK\2013.01_Januar\CP_2013\BNR indicators en.xlsx!14 ROE![BNR indicators en.xlsx]14 ROE Chart 3</vt:lpstr>
      <vt:lpstr>C:\Users\cbalint\Desktop\HONAPOK\2013.01_Januar\CP_2013\BNR indicators en.xlsx!12 Capital adequacy ratio![BNR indicators en.xlsx]12 Capital adequacy ratio Chart 3</vt:lpstr>
      <vt:lpstr>C:\Users\cbalint\Desktop\Extern\Structura in profil teritorial\Principle overdue rate - bank sector.xlsx!OBR vs Sector![Principle overdue rate - bank sector.xlsx]OBR vs Sector Chart 5</vt:lpstr>
      <vt:lpstr>C:\Users\cbalint\Desktop\Extern\Structura in profil teritorial\Principle overdue rate - bank sector.xlsx!Romania map!R1C2:R25C5</vt:lpstr>
      <vt:lpstr>C:\Users\cbalint\Desktop\Extern\Structura in profil teritorial\Principle overdue rate - bank sector.xlsx!Romania map!R1C20:R19C23</vt:lpstr>
      <vt:lpstr>C:\Users\cbalint\Desktop\Extern\Structura in profil teritorial\Principle overdue rate - bank sector.xlsx!Romania map!R22C20:R27C21</vt:lpstr>
      <vt:lpstr>C:\Users\cbalint\Desktop\Extern\Structura in profil teritorial\Principle overdue rate - bank sector.xlsx!Romania map yearly change!R1C2:R25C4</vt:lpstr>
      <vt:lpstr>C:\Users\cbalint\Desktop\Extern\Structura in profil teritorial\Principle overdue rate - bank sector.xlsx!Romania map yearly change!R1C20:R20C22</vt:lpstr>
      <vt:lpstr>C:\Users\cbalint\Desktop\Extern\Structura in profil teritorial\Principle overdue rate - bank sector.xlsx!Romania map yearly change!R22C20:R27C21</vt:lpstr>
      <vt:lpstr>C:\Users\cbalint\Desktop\HONAPOK\2013.01_Januar\CP_2013\gov_dd_edpt1_debt.xlsx!Data3-debt in RON![gov_dd_edpt1_debt.xlsx]Data3-debt in RON Chart 1</vt:lpstr>
      <vt:lpstr>C:\Users\cbalint\Desktop\Extern\Prezik\2012.09_RMUE\29_Buget.xlsx!Sheet1![29_Buget.xlsx]Sheet1 Chart 3</vt:lpstr>
      <vt:lpstr>C:\Users\cbalint\Desktop\Extern\Prezik\2013.01_Jotekonysagi\Strukturalis alapok.xlsx!Sheet4![Strukturalis alapok.xlsx]Sheet4 Chart 3</vt:lpstr>
      <vt:lpstr>C:\Users\cbalint\Desktop\Extern\Prezik\2013.01_Jotekonysagi\Infrastruktura.xlsx!Sheet2![Infrastruktura.xlsx]Sheet2 Chart 1</vt:lpstr>
      <vt:lpstr>2012-es gazdasági helyzet, 2013-as kilátások, finanszírozási lehetősegek</vt:lpstr>
      <vt:lpstr>Általános trendek a világban</vt:lpstr>
      <vt:lpstr>Általános trendek a világban</vt:lpstr>
      <vt:lpstr>Az EU és Románia</vt:lpstr>
      <vt:lpstr>A GDP alakulása Romániában</vt:lpstr>
      <vt:lpstr>Ipari termelés</vt:lpstr>
      <vt:lpstr>Folyó fizetési mérleg</vt:lpstr>
      <vt:lpstr>Munkaerőpiac</vt:lpstr>
      <vt:lpstr>Kiskereskedelmi forgalom</vt:lpstr>
      <vt:lpstr>Építőipar</vt:lpstr>
      <vt:lpstr>Infláció és monetáris politika</vt:lpstr>
      <vt:lpstr>Bankközi kamatlábak és állampapír hozamok</vt:lpstr>
      <vt:lpstr>PowerPoint Presentation</vt:lpstr>
      <vt:lpstr>Kamatlábak ügyfelek esetében</vt:lpstr>
      <vt:lpstr>Hitelek és betétek</vt:lpstr>
      <vt:lpstr>Hitelek</vt:lpstr>
      <vt:lpstr>Betétek</vt:lpstr>
      <vt:lpstr>Hitelek alakulása regionális bontásban</vt:lpstr>
      <vt:lpstr>Betétek alakulása regionális bontásban</vt:lpstr>
      <vt:lpstr>Hitel-betét arány</vt:lpstr>
      <vt:lpstr>Románia bankrendszere térségi összehasonlításban</vt:lpstr>
      <vt:lpstr>Hitelek térségi összehasonlításban</vt:lpstr>
      <vt:lpstr>Hitel-betét arány és mérlegfőösszeg térségi összehasonlításban</vt:lpstr>
      <vt:lpstr>Bankszektor</vt:lpstr>
      <vt:lpstr>Bankszektor</vt:lpstr>
      <vt:lpstr>Bankszektor</vt:lpstr>
      <vt:lpstr>Hátralékaránnyal kapcsolatos statisztikák</vt:lpstr>
      <vt:lpstr>Hátralékaránnyal kapcsolatos statisztikák</vt:lpstr>
      <vt:lpstr>Hátralékaránnyal kapcsolatos statisztikák</vt:lpstr>
      <vt:lpstr>Költségvetés és államadósság</vt:lpstr>
      <vt:lpstr>Alkalmazottak</vt:lpstr>
      <vt:lpstr>EU-s alapok</vt:lpstr>
      <vt:lpstr>Infrastruktúra</vt:lpstr>
      <vt:lpstr>Infrastruktúra</vt:lpstr>
      <vt:lpstr>Lakások</vt:lpstr>
      <vt:lpstr>Romániai KKV-k: vállakozói aktivitási ráták 2007-2011 között (%)</vt:lpstr>
      <vt:lpstr>Romániai KKV-k: a kezdő vállalkozók szocio-demográfiai profilja (%)</vt:lpstr>
      <vt:lpstr>Kezdő és megállapodott vállalkozók megoszlása tevékenységi kör szerint Romániában</vt:lpstr>
      <vt:lpstr>Kezdő vállalkozók motivációi Romániában</vt:lpstr>
      <vt:lpstr>Kezdő és megállapodott vállalkozások technológiai felszereltség Romániában 2007-2011 során</vt:lpstr>
      <vt:lpstr>Kezdő vállalkozók növekedési elvárásai  a hatékonyság-vezérelt gazdaságok esetén</vt:lpstr>
      <vt:lpstr>KKV vállalkozások tevékenységi köre</vt:lpstr>
      <vt:lpstr>KKV-k az Európai Unióban: Ország- és tevékenység specifikumok </vt:lpstr>
      <vt:lpstr>KKV-k az Európai Unióban: GVA és foglalkoztatottsági mutató szerint</vt:lpstr>
      <vt:lpstr>Ügyviteli adatok Magyarországon és Romániában: adminisztrációs tevékenységek</vt:lpstr>
      <vt:lpstr>Romániai KKV-k: ~530 ezer működik</vt:lpstr>
      <vt:lpstr>Romániai KKV-k: foglalkoztatottsági adatok</vt:lpstr>
      <vt:lpstr>Romániai KKV-k: Jelen és jövő / tevékenységi területek</vt:lpstr>
      <vt:lpstr>Köszönöm!</vt:lpstr>
    </vt:vector>
  </TitlesOfParts>
  <Company>OTP Bank 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 Bank Brand Guidelines</dc:title>
  <dc:creator>demeterg</dc:creator>
  <cp:lastModifiedBy>ldiosi</cp:lastModifiedBy>
  <cp:revision>230</cp:revision>
  <dcterms:created xsi:type="dcterms:W3CDTF">2007-02-21T09:28:32Z</dcterms:created>
  <dcterms:modified xsi:type="dcterms:W3CDTF">2013-02-21T07:38:32Z</dcterms:modified>
</cp:coreProperties>
</file>