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59" r:id="rId5"/>
    <p:sldId id="305" r:id="rId6"/>
    <p:sldId id="284" r:id="rId7"/>
    <p:sldId id="285" r:id="rId8"/>
    <p:sldId id="295" r:id="rId9"/>
    <p:sldId id="287" r:id="rId10"/>
    <p:sldId id="314" r:id="rId11"/>
    <p:sldId id="321" r:id="rId12"/>
    <p:sldId id="322" r:id="rId13"/>
    <p:sldId id="286" r:id="rId14"/>
    <p:sldId id="291" r:id="rId15"/>
    <p:sldId id="306" r:id="rId16"/>
    <p:sldId id="307" r:id="rId17"/>
    <p:sldId id="308" r:id="rId18"/>
    <p:sldId id="309" r:id="rId19"/>
    <p:sldId id="311" r:id="rId20"/>
    <p:sldId id="312" r:id="rId21"/>
    <p:sldId id="282" r:id="rId22"/>
    <p:sldId id="289" r:id="rId23"/>
    <p:sldId id="310" r:id="rId24"/>
    <p:sldId id="313" r:id="rId25"/>
    <p:sldId id="317" r:id="rId26"/>
    <p:sldId id="318" r:id="rId27"/>
    <p:sldId id="315" r:id="rId28"/>
    <p:sldId id="316" r:id="rId29"/>
    <p:sldId id="319" r:id="rId30"/>
    <p:sldId id="320" r:id="rId31"/>
    <p:sldId id="323" r:id="rId32"/>
    <p:sldId id="283" r:id="rId33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F51"/>
    <a:srgbClr val="CCFF66"/>
    <a:srgbClr val="FFFF00"/>
    <a:srgbClr val="FF66FF"/>
    <a:srgbClr val="EFA011"/>
    <a:srgbClr val="652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10" autoAdjust="0"/>
    <p:restoredTop sz="94660"/>
  </p:normalViewPr>
  <p:slideViewPr>
    <p:cSldViewPr>
      <p:cViewPr>
        <p:scale>
          <a:sx n="70" d="100"/>
          <a:sy n="70" d="100"/>
        </p:scale>
        <p:origin x="-1260" y="-9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794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4" Type="http://schemas.openxmlformats.org/officeDocument/2006/relationships/image" Target="../media/image36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image" Target="../media/image59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image" Target="../media/image7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4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6D1D3-4382-44D0-86F3-3D1225A6012F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30125-AC5E-445F-AB5A-432A022F83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4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8D04597-1DEF-4D0F-BED5-44778FF1BBC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85194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4CC9FB-0EFA-4C58-B844-5E516FD4D205}" type="slidenum">
              <a:rPr lang="hu-HU" smtClean="0">
                <a:latin typeface="Arial" pitchFamily="34" charset="0"/>
              </a:rPr>
              <a:pPr/>
              <a:t>1</a:t>
            </a:fld>
            <a:endParaRPr lang="hu-HU" smtClean="0">
              <a:latin typeface="Arial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D04597-1DEF-4D0F-BED5-44778FF1BBC8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3041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5CB14-20DE-4F0F-BE2C-BB248D5B686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5F12A-9078-4E21-BACF-74C088E5B3B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C99B6-5236-43D4-BAEA-FBAFB6FC7C2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7B175-504C-4490-8285-D64EEFA0B7E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BB8D9-F783-4219-B56A-59832DBAFF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95923-B87F-4988-8A64-C23826C8B86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1BD0E-A0A9-44A9-A444-5C0844B479C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E6A41-86F6-4B74-810A-6C141EAFC4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B2E88-7D4A-44A6-99B4-5BF0D2090DB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ACCCF-372E-4D4C-B94A-0A0AC1BB92A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4AB69-7CA3-424B-996F-505143A19A5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F5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6F5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431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6F51"/>
                </a:solidFill>
                <a:latin typeface="Arial" charset="0"/>
              </a:defRPr>
            </a:lvl1pPr>
          </a:lstStyle>
          <a:p>
            <a:pPr>
              <a:defRPr/>
            </a:pPr>
            <a:fld id="{27910412-E6EE-48D5-9431-D8B008CDD5C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7308850" y="6308725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7523163" y="6424613"/>
            <a:ext cx="115252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 i="1">
                <a:solidFill>
                  <a:srgbClr val="006F51"/>
                </a:solidFill>
                <a:latin typeface="FormataReg" pitchFamily="34" charset="0"/>
              </a:rPr>
              <a:t>Ave</a:t>
            </a:r>
            <a:r>
              <a:rPr lang="ro-RO" sz="1000" b="1" i="1">
                <a:solidFill>
                  <a:srgbClr val="006F51"/>
                </a:solidFill>
                <a:latin typeface="FormataReg" pitchFamily="34" charset="0"/>
              </a:rPr>
              <a:t>m</a:t>
            </a:r>
            <a:r>
              <a:rPr lang="en-US" sz="1000" b="1" i="1">
                <a:solidFill>
                  <a:srgbClr val="006F51"/>
                </a:solidFill>
                <a:latin typeface="FormataReg" pitchFamily="34" charset="0"/>
              </a:rPr>
              <a:t> </a:t>
            </a:r>
            <a:r>
              <a:rPr lang="ro-RO" sz="1000" b="1" i="1">
                <a:solidFill>
                  <a:srgbClr val="006F51"/>
                </a:solidFill>
                <a:latin typeface="FormataReg" pitchFamily="34" charset="0"/>
              </a:rPr>
              <a:t>î</a:t>
            </a:r>
            <a:r>
              <a:rPr lang="en-US" sz="1000" b="1" i="1">
                <a:solidFill>
                  <a:srgbClr val="006F51"/>
                </a:solidFill>
                <a:latin typeface="FormataReg" pitchFamily="34" charset="0"/>
              </a:rPr>
              <a:t>ncred</a:t>
            </a:r>
            <a:r>
              <a:rPr lang="ro-RO" sz="1000" b="1" i="1">
                <a:solidFill>
                  <a:srgbClr val="006F51"/>
                </a:solidFill>
                <a:latin typeface="FormataReg" pitchFamily="34" charset="0"/>
              </a:rPr>
              <a:t>e</a:t>
            </a:r>
            <a:r>
              <a:rPr lang="en-US" sz="1000" b="1" i="1">
                <a:solidFill>
                  <a:srgbClr val="006F51"/>
                </a:solidFill>
                <a:latin typeface="FormataReg" pitchFamily="34" charset="0"/>
              </a:rPr>
              <a:t>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F5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F5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F5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F5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F5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F5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F5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F5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F5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6F5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6F5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6F5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F5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F5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F5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F5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F5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F5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file:///C:\Users\cbalint\Desktop\D%20ur%20prezi%20-%20RMUE\8Retail_sales.xlsx!Data!%5b8Retail_sales.xlsx%5dData%20Chart%202" TargetMode="External"/><Relationship Id="rId7" Type="http://schemas.openxmlformats.org/officeDocument/2006/relationships/oleObject" Target="file:///C:\Users\cbalint\Desktop\D%20ur%20prezi%20-%20RMUE\9Munkaeropiac.xlsx!data!%5b9Munkaeropiac.xlsx%5ddata%20Chart%20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emf"/><Relationship Id="rId5" Type="http://schemas.openxmlformats.org/officeDocument/2006/relationships/oleObject" Target="file:///C:\Users\cbalint\Desktop\D%20ur%20prezi%20-%20RMUE\8Retail_sales.xlsx!Ro!%5b8Retail_sales.xlsx%5dRo%20Chart%202" TargetMode="External"/><Relationship Id="rId10" Type="http://schemas.openxmlformats.org/officeDocument/2006/relationships/image" Target="../media/image26.emf"/><Relationship Id="rId4" Type="http://schemas.openxmlformats.org/officeDocument/2006/relationships/image" Target="../media/image23.emf"/><Relationship Id="rId9" Type="http://schemas.openxmlformats.org/officeDocument/2006/relationships/oleObject" Target="file:///C:\Users\cbalint\Desktop\D%20ur%20prezi%20-%20RMUE\10Earnings.xlsx!Sheet1!%5b10Earnings.xlsx%5dSheet1%20Chart%202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file:///C:\Users\cbalint\Desktop\D%20ur%20prezi%20-%20RMUE\11Alapkamat%20es%20inflacio.xlsx!Sheet1!%5b11Alapkamat%20es%20inflacio.xlsx%5dSheet1%20Chart%201" TargetMode="External"/><Relationship Id="rId7" Type="http://schemas.openxmlformats.org/officeDocument/2006/relationships/oleObject" Target="file:///C:\Users\cbalint\Desktop\Extern\Romaniai%20helyzetjelentes\1_Abrak%20stb\8Inflation.xlsx!chart1!%5b8Inflation.xlsx%5dchart1%20Chart%203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emf"/><Relationship Id="rId5" Type="http://schemas.openxmlformats.org/officeDocument/2006/relationships/oleObject" Target="file:///C:\Users\cbalint\Desktop\Extern\Romaniai%20helyzetjelentes\1_Abrak%20stb\8Inflation.xlsx!chart2!%5b8Inflation.xlsx%5dchart2%20Chart%201" TargetMode="External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file:///C:\Users\cbalint\Desktop\D%20ur%20prezi%20-%20RMUE\12Repo.xlsx!Sheet1!%5b12Repo.xlsx%5dSheet1%20Chart%201" TargetMode="External"/><Relationship Id="rId7" Type="http://schemas.openxmlformats.org/officeDocument/2006/relationships/oleObject" Target="file:///C:\Users\cbalint\Desktop\Extern\Romaniai%20helyzetjelentes\1_Abrak%20stb\2.3Fixing.xlsx!Sheet1!%5b2.3Fixing.xlsx%5dSheet1%20Chart%20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emf"/><Relationship Id="rId5" Type="http://schemas.openxmlformats.org/officeDocument/2006/relationships/oleObject" Target="file:///C:\Users\cbalint\Desktop\D%20ur%20prezi%20-%20RMUE\13Makrografikonok.xlsx!ROBOR!%5b13Makrografikonok.xlsx%5dROBOR%20Chart%206" TargetMode="External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file:///C:\Users\cbalint\Desktop\D%20ur%20prezi%20-%20RMUE\15Kamatok_RON.xlsx!Sheet1!%5b15Kamatok_RON.xlsx%5dSheet1%20Chart%202" TargetMode="External"/><Relationship Id="rId7" Type="http://schemas.openxmlformats.org/officeDocument/2006/relationships/oleObject" Target="file:///C:\Users\cbalint\Desktop\D%20ur%20prezi%20-%20RMUE\16Kamatok-EUR.xlsx!Sheet1!%5b16Kamatok-EUR.xlsx%5dSheet1%20Chart%20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4.emf"/><Relationship Id="rId5" Type="http://schemas.openxmlformats.org/officeDocument/2006/relationships/oleObject" Target="file:///C:\Users\cbalint\Desktop\D%20ur%20prezi%20-%20RMUE\15Kamatok_RON.xlsx!Sheet1!%5b15Kamatok_RON.xlsx%5dSheet1%20Chart%203" TargetMode="External"/><Relationship Id="rId10" Type="http://schemas.openxmlformats.org/officeDocument/2006/relationships/image" Target="../media/image36.emf"/><Relationship Id="rId4" Type="http://schemas.openxmlformats.org/officeDocument/2006/relationships/image" Target="../media/image33.emf"/><Relationship Id="rId9" Type="http://schemas.openxmlformats.org/officeDocument/2006/relationships/oleObject" Target="file:///C:\Users\cbalint\Desktop\D%20ur%20prezi%20-%20RMUE\16Kamatok-EUR.xlsx!Sheet1!%5b16Kamatok-EUR.xlsx%5dSheet1%20Chart%20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balint\Desktop\D%20ur%20prezi%20-%20RMUE\17Hitelek.xlsx!Sheet1!%5b17Hitelek.xlsx%5dSheet1%20Chart%20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8.emf"/><Relationship Id="rId5" Type="http://schemas.openxmlformats.org/officeDocument/2006/relationships/oleObject" Target="file:///C:\Users\cbalint\Desktop\D%20ur%20prezi%20-%20RMUE\17Hitelek.xlsx!Sheet1!%5b17Hitelek.xlsx%5dSheet1%20Chart%202" TargetMode="External"/><Relationship Id="rId4" Type="http://schemas.openxmlformats.org/officeDocument/2006/relationships/image" Target="../media/image3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balint\Desktop\D%20ur%20prezi%20-%20RMUE\18Betetek.xlsx!Sheet1!%5b18Betetek.xlsx%5dSheet1%20Chart%20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0.emf"/><Relationship Id="rId5" Type="http://schemas.openxmlformats.org/officeDocument/2006/relationships/oleObject" Target="file:///C:\Users\cbalint\Desktop\D%20ur%20prezi%20-%20RMUE\18Betetek.xlsx!Sheet1!%5b18Betetek.xlsx%5dSheet1%20Chart%203" TargetMode="External"/><Relationship Id="rId4" Type="http://schemas.openxmlformats.org/officeDocument/2006/relationships/image" Target="../media/image39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oleObject" Target="file:///C:\Users\cbalint\Desktop\D%20ur%20prezi%20-%20RMUE\23Classified%20loans%20and%20provisions.xlsx!NPL!%5b23Classified%20loans%20and%20provisions.xlsx%5dNPL%20Chart%202" TargetMode="External"/><Relationship Id="rId7" Type="http://schemas.openxmlformats.org/officeDocument/2006/relationships/oleObject" Target="file:///C:\Users\cbalint\Desktop\D%20ur%20prezi%20-%20RMUE\23Classified%20loans%20and%20provisions.xlsx!Coverage!%5b23Classified%20loans%20and%20provisions.xlsx%5dCoverage%20Chart%20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2.emf"/><Relationship Id="rId5" Type="http://schemas.openxmlformats.org/officeDocument/2006/relationships/oleObject" Target="file:///C:\Users\cbalint\Desktop\D%20ur%20prezi%20-%20RMUE\23Classified%20loans%20and%20provisions.xlsx!Provisions!%5b23Classified%20loans%20and%20provisions.xlsx%5dProvisions%20Chart%202" TargetMode="External"/><Relationship Id="rId4" Type="http://schemas.openxmlformats.org/officeDocument/2006/relationships/image" Target="../media/image4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balint\Desktop\D%20ur%20prezi%20-%20RMUE\22BNR%20indicators%20en.xlsx!14%20ROE!%5b22BNR%20indicators%20en.xlsx%5d14%20ROE%20Chart%20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5.emf"/><Relationship Id="rId5" Type="http://schemas.openxmlformats.org/officeDocument/2006/relationships/oleObject" Target="file:///C:\Users\cbalint\Desktop\D%20ur%20prezi%20-%20RMUE\22BNR%20indicators%20en.xlsx!12%20Capital%20adequacy%20ratio!%5b22BNR%20indicators%20en.xlsx%5d12%20Capital%20adequacy%20ratio%20Chart%202" TargetMode="External"/><Relationship Id="rId4" Type="http://schemas.openxmlformats.org/officeDocument/2006/relationships/image" Target="../media/image4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oleObject" Target="file:///C:\Users\cbalint\Desktop\D%20ur%20prezi%20-%20RMUE\13Makrografikonok.xlsx!Devizatartalek!%5b13Makrografikonok.xlsx%5dDevizatartalek%20Chart%201" TargetMode="External"/><Relationship Id="rId7" Type="http://schemas.openxmlformats.org/officeDocument/2006/relationships/oleObject" Target="file:///C:\Users\cbalint\Desktop\ert_eff_ic_m.xlsx!Sheet2!%5bert_eff_ic_m.xlsx%5dSheet2%20Chart%20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7.emf"/><Relationship Id="rId5" Type="http://schemas.openxmlformats.org/officeDocument/2006/relationships/oleObject" Target="file:///C:\Users\cbalint\Desktop\D%20ur%20prezi%20-%20RMUE\19Deviza%20arfolyam.xlsx!hosszu!%5b19Deviza%20arfolyam.xlsx%5dhosszu%20Chart%204" TargetMode="External"/><Relationship Id="rId4" Type="http://schemas.openxmlformats.org/officeDocument/2006/relationships/image" Target="../media/image46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file:///C:\Users\cbalint\Desktop\D%20ur%20prezi%20-%20RMUE\20Construction.xlsx!Ro!%5b20Construction.xlsx%5dRo%20Chart%201" TargetMode="External"/><Relationship Id="rId7" Type="http://schemas.openxmlformats.org/officeDocument/2006/relationships/oleObject" Target="file:///C:\Users\cbalint\Desktop\D%20ur%20prezi%20-%20RMUE\21Building%20permits.xlsx!Sheet1!%5b21Building%20permits.xlsx%5dSheet1%20Chart%203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0.emf"/><Relationship Id="rId5" Type="http://schemas.openxmlformats.org/officeDocument/2006/relationships/oleObject" Target="file:///C:\Users\cbalint\Desktop\D%20ur%20prezi%20-%20RMUE\20Construction.xlsx!Data!%5b20Construction.xlsx%5dData%20Chart%201" TargetMode="External"/><Relationship Id="rId4" Type="http://schemas.openxmlformats.org/officeDocument/2006/relationships/image" Target="../media/image4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file:///C:\Users\cbalint\Desktop\WEOSep2011all.xlsx!World_current%20prices-USD!%5bWEOSep2011all.xlsx%5dWorld_current%20prices-USD%20Chart%201" TargetMode="External"/><Relationship Id="rId7" Type="http://schemas.openxmlformats.org/officeDocument/2006/relationships/oleObject" Target="file:///C:\Users\cbalint\Desktop\WEOSep2011all.xlsx!Share_GDP-PPP_groups3!%5bWEOSep2011all.xlsx%5dShare_GDP-PPP_groups3%20Chart%20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file:///C:\Users\cbalint\Desktop\WEOSep2011all.xlsx!Share_GDP-PPP_groups2!%5bWEOSep2011all.xlsx%5dShare_GDP-PPP_groups2%20Chart%201" TargetMode="Externa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oleObject" Target="file:///C:\Users\cbalint\Desktop\D%20ur%20prezi%20-%20RMUE\7Buget.xlsx!Sheet1!%5b7Buget.xlsx%5dSheet1%20Chart%203" TargetMode="External"/><Relationship Id="rId7" Type="http://schemas.openxmlformats.org/officeDocument/2006/relationships/oleObject" Target="file:///C:\Users\cbalint\Desktop\D%20ur%20prezi%20-%20RMUE\7Buget.xlsx!Sheet1!%5b7Buget.xlsx%5dSheet1%20Chart%20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3.emf"/><Relationship Id="rId5" Type="http://schemas.openxmlformats.org/officeDocument/2006/relationships/oleObject" Target="file:///C:\Users\cbalint\Desktop\D%20ur%20prezi%20-%20RMUE\7Buget.xlsx!Sheet1!%5b7Buget.xlsx%5dSheet1%20Chart%201" TargetMode="External"/><Relationship Id="rId4" Type="http://schemas.openxmlformats.org/officeDocument/2006/relationships/image" Target="../media/image5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balint\Desktop\D%20ur%20prezi%20-%20RMUE\25Debt.xlsx!Sheet1!%5b25Debt.xlsx%5dSheet1%20Chart%20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6.emf"/><Relationship Id="rId5" Type="http://schemas.openxmlformats.org/officeDocument/2006/relationships/oleObject" Target="file:///C:\Users\cbalint\Desktop\D%20ur%20prezi%20-%20RMUE\24Eurostat_deficit.xlsx!yearly%20deficit%20in%20%25final2!%5b24Eurostat_deficit.xlsx%5dyearly%20deficit%20in%20%25final2%20Chart%201" TargetMode="External"/><Relationship Id="rId4" Type="http://schemas.openxmlformats.org/officeDocument/2006/relationships/image" Target="../media/image55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cbalint\Desktop\GDP_95-09.xlsx!GDP_2004!R2C14:R7C15" TargetMode="External"/><Relationship Id="rId3" Type="http://schemas.openxmlformats.org/officeDocument/2006/relationships/image" Target="../media/image60.png"/><Relationship Id="rId7" Type="http://schemas.openxmlformats.org/officeDocument/2006/relationships/image" Target="../media/image5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file:///C:\Users\cbalint\Desktop\GDP_95-09.xlsx!GDP_2004!R1C6:R20C9" TargetMode="External"/><Relationship Id="rId5" Type="http://schemas.openxmlformats.org/officeDocument/2006/relationships/image" Target="../media/image57.emf"/><Relationship Id="rId4" Type="http://schemas.openxmlformats.org/officeDocument/2006/relationships/oleObject" Target="file:///C:\Users\cbalint\Desktop\GDP_95-09.xlsx!GDP_2004!R1C1:R25C4" TargetMode="External"/><Relationship Id="rId9" Type="http://schemas.openxmlformats.org/officeDocument/2006/relationships/image" Target="../media/image59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cbalint\Desktop\GDP_95-09.xlsx!GDP_2008!R1C6:R20C9" TargetMode="External"/><Relationship Id="rId3" Type="http://schemas.openxmlformats.org/officeDocument/2006/relationships/oleObject" Target="file:///C:\Users\cbalint\Desktop\GDP_95-09.xlsx!GDP_2004!R2C14:R7C15" TargetMode="External"/><Relationship Id="rId7" Type="http://schemas.openxmlformats.org/officeDocument/2006/relationships/image" Target="../media/image6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file:///C:\Users\cbalint\Desktop\GDP_95-09.xlsx!GDP_2008!R1C1:R25C4" TargetMode="External"/><Relationship Id="rId5" Type="http://schemas.openxmlformats.org/officeDocument/2006/relationships/image" Target="../media/image63.png"/><Relationship Id="rId4" Type="http://schemas.openxmlformats.org/officeDocument/2006/relationships/image" Target="../media/image59.emf"/><Relationship Id="rId9" Type="http://schemas.openxmlformats.org/officeDocument/2006/relationships/image" Target="../media/image62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cbalint\Desktop\GDP_95-09.xlsx!GDP_2004!R2C14:R7C15" TargetMode="External"/><Relationship Id="rId3" Type="http://schemas.openxmlformats.org/officeDocument/2006/relationships/image" Target="../media/image66.png"/><Relationship Id="rId7" Type="http://schemas.openxmlformats.org/officeDocument/2006/relationships/image" Target="../media/image6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file:///C:\Users\cbalint\Desktop\GDP_95-09.xlsx!GDP_2009!R1C6:R20C9" TargetMode="External"/><Relationship Id="rId5" Type="http://schemas.openxmlformats.org/officeDocument/2006/relationships/image" Target="../media/image64.emf"/><Relationship Id="rId4" Type="http://schemas.openxmlformats.org/officeDocument/2006/relationships/oleObject" Target="file:///C:\Users\cbalint\Desktop\GDP_95-09.xlsx!GDP_2009!R1C1:R25C4" TargetMode="External"/><Relationship Id="rId9" Type="http://schemas.openxmlformats.org/officeDocument/2006/relationships/image" Target="../media/image59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cbalint\Desktop\GDP_95-09.xlsx!GDP_per_cap_2009!R1C6:R20C9" TargetMode="External"/><Relationship Id="rId3" Type="http://schemas.openxmlformats.org/officeDocument/2006/relationships/oleObject" Target="file:///C:\Users\cbalint\Desktop\GDP_95-09.xlsx!GDP_per_cap_2009!R2C14:R7C15" TargetMode="External"/><Relationship Id="rId7" Type="http://schemas.openxmlformats.org/officeDocument/2006/relationships/image" Target="../media/image6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file:///C:\Users\cbalint\Desktop\GDP_95-09.xlsx!GDP_per_cap_2009!R1C1:R25C4" TargetMode="External"/><Relationship Id="rId5" Type="http://schemas.openxmlformats.org/officeDocument/2006/relationships/image" Target="../media/image70.png"/><Relationship Id="rId4" Type="http://schemas.openxmlformats.org/officeDocument/2006/relationships/image" Target="../media/image67.emf"/><Relationship Id="rId9" Type="http://schemas.openxmlformats.org/officeDocument/2006/relationships/image" Target="../media/image69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cbalint\Desktop\HONAPOK\2012.1_Januar\GDP%20es%20migration\GDP\3.2_GDP_foldrajzi.xlsx!GDP_deviation_2005-2009!R2C14:R7C15" TargetMode="External"/><Relationship Id="rId3" Type="http://schemas.openxmlformats.org/officeDocument/2006/relationships/image" Target="../media/image74.png"/><Relationship Id="rId7" Type="http://schemas.openxmlformats.org/officeDocument/2006/relationships/image" Target="../media/image7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file:///C:\Users\cbalint\Desktop\HONAPOK\2012.1_Januar\GDP%20es%20migration\GDP\3.2_GDP_foldrajzi.xlsx!GDP_deviation_2005-2009!R1C6:R20C9" TargetMode="External"/><Relationship Id="rId5" Type="http://schemas.openxmlformats.org/officeDocument/2006/relationships/image" Target="../media/image71.emf"/><Relationship Id="rId4" Type="http://schemas.openxmlformats.org/officeDocument/2006/relationships/oleObject" Target="file:///C:\Users\cbalint\Desktop\HONAPOK\2012.1_Januar\GDP%20es%20migration\GDP\3.2_GDP_foldrajzi.xlsx!GDP_deviation_2005-2009!R1C1:R25C4" TargetMode="External"/><Relationship Id="rId9" Type="http://schemas.openxmlformats.org/officeDocument/2006/relationships/image" Target="../media/image73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cbalint\Desktop\HONAPOK\2012.1_Januar\GDP%20es%20migration\GDP\3.2_GDP_foldrajzi.xlsx!GDP_devietation_2009!R2C14:R7C15" TargetMode="External"/><Relationship Id="rId3" Type="http://schemas.openxmlformats.org/officeDocument/2006/relationships/image" Target="../media/image78.png"/><Relationship Id="rId7" Type="http://schemas.openxmlformats.org/officeDocument/2006/relationships/image" Target="../media/image7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file:///C:\Users\cbalint\Desktop\HONAPOK\2012.1_Januar\GDP%20es%20migration\GDP\3.2_GDP_foldrajzi.xlsx!GDP_devietation_2009!R1C6:R20C9" TargetMode="External"/><Relationship Id="rId5" Type="http://schemas.openxmlformats.org/officeDocument/2006/relationships/image" Target="../media/image75.emf"/><Relationship Id="rId4" Type="http://schemas.openxmlformats.org/officeDocument/2006/relationships/oleObject" Target="file:///C:\Users\cbalint\Desktop\HONAPOK\2012.1_Januar\GDP%20es%20migration\GDP\3.2_GDP_foldrajzi.xlsx!GDP_devietation_2009!R1C1:R25C4" TargetMode="External"/><Relationship Id="rId9" Type="http://schemas.openxmlformats.org/officeDocument/2006/relationships/image" Target="../media/image7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balint\Desktop\10_Romanian%20quarterly%20GDP%20figures%20-%20NIS.xlsx!Sheet1!%5b10_Romanian%20quarterly%20GDP%20figures%20-%20NIS.xlsx%5dSheet1%20Chart%20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file:///C:\Users\cbalint\Desktop\D%20ur%20prezi%20-%20RMUE\3_EU_GDP.xlsx!result!%5b3_EU_GDP.xlsx%5dresult%20Chart%201" TargetMode="Externa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balint\Desktop\D%20ur%20prezi%20-%20RMUE\4_GDP_INS.xlsx!Contribution-GVA!%5b4_GDP_INS.xlsx%5dContribution-GVA%20Chart%20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file:///C:\Users\cbalint\Desktop\D%20ur%20prezi%20-%20RMUE\4_GDP_INS.xlsx!Contribution-Demand!%5b4_GDP_INS.xlsx%5dContribution-Demand%20Chart%201" TargetMode="Externa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file:///C:\Users\cbalint\Desktop\D%20ur%20prezi%20-%20RMUE\4_GDP_INS.xlsx!YoY!%5b4_GDP_INS.xlsx%5dYoY%20Chart%201" TargetMode="External"/><Relationship Id="rId7" Type="http://schemas.openxmlformats.org/officeDocument/2006/relationships/oleObject" Target="file:///C:\Users\cbalint\Desktop\D%20ur%20prezi%20-%20RMUE\4_GDP_INS.xlsx!Folyo%20arak!%5b4_GDP_INS.xlsx%5dFolyo%20arak%20Chart%20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file:///C:\Users\cbalint\Desktop\D%20ur%20prezi%20-%20RMUE\4_GDP_INS.xlsx!QoQ!%5b4_GDP_INS.xlsx%5dQoQ%20Chart%201" TargetMode="Externa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file:///C:\Users\cbalint\Desktop\Industrial%20productian.xlsx!Data!%5bIndustrial%20productian.xlsx%5dData%20Chart%201" TargetMode="External"/><Relationship Id="rId7" Type="http://schemas.openxmlformats.org/officeDocument/2006/relationships/oleObject" Target="file:///C:\Users\cbalint\Desktop\D%20ur%20prezi%20-%20RMUE\6_Import_Export.xlsx!Sheet1!%5b6_Import_Export.xlsx%5dSheet1%20Chart%20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emf"/><Relationship Id="rId5" Type="http://schemas.openxmlformats.org/officeDocument/2006/relationships/oleObject" Target="file:///C:\Users\cbalint\Desktop\Industrial%20productian.xlsx!Ro!%5bIndustrial%20productian.xlsx%5dRo%20Chart%201" TargetMode="Externa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file:///C:\Users\cbalint\Desktop\D%20ur%20prezi%20-%20RMUE\26Export.xlsx!Germany%20vs%20all!%5b26Export.xlsx%5dGermany%20vs%20all%20Chart%202" TargetMode="External"/><Relationship Id="rId7" Type="http://schemas.openxmlformats.org/officeDocument/2006/relationships/oleObject" Target="file:///C:\Users\cbalint\Desktop\CA%20and%20FDI.xlsx!Sheet3!%5bCA%20and%20FDI.xlsx%5dSheet3%20Chart%20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emf"/><Relationship Id="rId5" Type="http://schemas.openxmlformats.org/officeDocument/2006/relationships/oleObject" Target="file:///C:\Users\cbalint\Desktop\D%20ur%20prezi%20-%20RMUE\26Export.xlsx!region!%5b26Export.xlsx%5dregion%20Chart%201" TargetMode="Externa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balint\Desktop\D%20ur%20prezi%20-%20RMUE\29INS%20trade.xlsx!Export%20FOB!%5b29INS%20trade.xlsx%5dExport%20FOB%20Chart%20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emf"/><Relationship Id="rId5" Type="http://schemas.openxmlformats.org/officeDocument/2006/relationships/oleObject" Target="file:///C:\Users\cbalint\Desktop\D%20ur%20prezi%20-%20RMUE\29INS%20trade.xlsx!Import%20CIF!%5b29INS%20trade.xlsx%5dImport%20CIF%20Chart%201" TargetMode="Externa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balint\Desktop\D%20ur%20prezi%20-%20RMUE\29INS%20trade.xlsx!Export%20produse!%5b29INS%20trade.xlsx%5dExport%20produse%20Chart%20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emf"/><Relationship Id="rId5" Type="http://schemas.openxmlformats.org/officeDocument/2006/relationships/oleObject" Target="file:///C:\Users\cbalint\Desktop\D%20ur%20prezi%20-%20RMUE\29INS%20trade.xlsx!Import%20produse!%5b29INS%20trade.xlsx%5dImport%20produse%20Chart%201" TargetMode="Externa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268760"/>
            <a:ext cx="7772400" cy="1444625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Rom</a:t>
            </a:r>
            <a:r>
              <a:rPr lang="hu-HU" sz="3200" b="1" dirty="0" smtClean="0">
                <a:latin typeface="Calibri" pitchFamily="34" charset="0"/>
                <a:cs typeface="Calibri" pitchFamily="34" charset="0"/>
              </a:rPr>
              <a:t>ánia gazdasága 2011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-ben</a:t>
            </a:r>
            <a:endParaRPr lang="hu-HU" sz="32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1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755576" y="3789040"/>
            <a:ext cx="4959350" cy="433388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hu-HU" sz="1800" dirty="0" smtClean="0">
                <a:latin typeface="Calibri" pitchFamily="34" charset="0"/>
                <a:cs typeface="Calibri" pitchFamily="34" charset="0"/>
              </a:rPr>
              <a:t>RMÜE k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o</a:t>
            </a:r>
            <a:r>
              <a:rPr lang="hu-HU" sz="1800" dirty="0" err="1" smtClean="0">
                <a:latin typeface="Calibri" pitchFamily="34" charset="0"/>
                <a:cs typeface="Calibri" pitchFamily="34" charset="0"/>
              </a:rPr>
              <a:t>nferencia</a:t>
            </a:r>
            <a:endParaRPr lang="hu-HU" sz="1800" dirty="0" smtClean="0">
              <a:latin typeface="Calibri" pitchFamily="34" charset="0"/>
              <a:cs typeface="Calibri" pitchFamily="34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hu-HU" sz="1800" dirty="0" smtClean="0">
                <a:latin typeface="Calibri" pitchFamily="34" charset="0"/>
                <a:cs typeface="Calibri" pitchFamily="34" charset="0"/>
              </a:rPr>
              <a:t>Ramada Park Hotel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hu-HU" sz="1800" dirty="0" smtClean="0">
                <a:latin typeface="Calibri" pitchFamily="34" charset="0"/>
                <a:cs typeface="Calibri" pitchFamily="34" charset="0"/>
              </a:rPr>
              <a:t>2012. február 24</a:t>
            </a:r>
          </a:p>
          <a:p>
            <a:pPr algn="l" eaLnBrk="1" hangingPunct="1">
              <a:lnSpc>
                <a:spcPct val="80000"/>
              </a:lnSpc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6237312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kern="0" dirty="0" smtClean="0">
                <a:solidFill>
                  <a:schemeClr val="bg1"/>
                </a:solidFill>
                <a:latin typeface="Calibri" pitchFamily="34" charset="0"/>
              </a:rPr>
              <a:t>Diósi</a:t>
            </a:r>
            <a:r>
              <a:rPr lang="en-US" sz="2400" kern="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hu-HU" sz="2400" kern="0" dirty="0" smtClean="0">
                <a:solidFill>
                  <a:schemeClr val="bg1"/>
                </a:solidFill>
                <a:latin typeface="Calibri" pitchFamily="34" charset="0"/>
              </a:rPr>
              <a:t>László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F48CAD-9D11-4135-9F5B-9CA78FAEC6DC}" type="slidenum">
              <a:rPr lang="hu-HU" smtClean="0">
                <a:latin typeface="Arial" pitchFamily="34" charset="0"/>
              </a:rPr>
              <a:pPr/>
              <a:t>10</a:t>
            </a:fld>
            <a:endParaRPr lang="hu-HU" smtClean="0"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hu-HU" sz="800" dirty="0" smtClean="0">
                <a:solidFill>
                  <a:schemeClr val="bg1"/>
                </a:solidFill>
              </a:rPr>
              <a:t>Forrás: INS, Eurostat, </a:t>
            </a:r>
            <a:r>
              <a:rPr lang="en-US" sz="800" dirty="0" smtClean="0">
                <a:solidFill>
                  <a:schemeClr val="bg1"/>
                </a:solidFill>
              </a:rPr>
              <a:t>ANOFM, </a:t>
            </a:r>
            <a:r>
              <a:rPr lang="hu-HU" sz="800" dirty="0" smtClean="0">
                <a:solidFill>
                  <a:schemeClr val="bg1"/>
                </a:solidFill>
              </a:rPr>
              <a:t>OTP </a:t>
            </a:r>
            <a:r>
              <a:rPr lang="en-US" sz="800" dirty="0" smtClean="0">
                <a:solidFill>
                  <a:schemeClr val="bg1"/>
                </a:solidFill>
              </a:rPr>
              <a:t>research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0"/>
            <a:ext cx="822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defRPr/>
            </a:pPr>
            <a:r>
              <a:rPr lang="hu-HU" sz="2400" b="1" kern="0" dirty="0" smtClean="0">
                <a:solidFill>
                  <a:srgbClr val="006F51"/>
                </a:solidFill>
                <a:latin typeface="Calibri" pitchFamily="34" charset="0"/>
              </a:rPr>
              <a:t>Kiskereskedelmi forgalom és munkaerőpiac</a:t>
            </a:r>
            <a:endParaRPr lang="en-US" sz="2400" b="1" kern="0" dirty="0" smtClean="0">
              <a:solidFill>
                <a:srgbClr val="006F51"/>
              </a:solidFill>
              <a:latin typeface="Calibri" pitchFamily="34" charset="0"/>
            </a:endParaRPr>
          </a:p>
        </p:txBody>
      </p:sp>
      <p:graphicFrame>
        <p:nvGraphicFramePr>
          <p:cNvPr id="74797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942118"/>
              </p:ext>
            </p:extLst>
          </p:nvPr>
        </p:nvGraphicFramePr>
        <p:xfrm>
          <a:off x="107504" y="3573016"/>
          <a:ext cx="4475609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5" name="Worksheet" r:id="rId3" imgW="4619700" imgH="2771775" progId="Excel.Sheet.8">
                  <p:link updateAutomatic="1"/>
                </p:oleObj>
              </mc:Choice>
              <mc:Fallback>
                <p:oleObj name="Worksheet" r:id="rId3" imgW="4619700" imgH="2771775" progId="Excel.Sheet.8">
                  <p:link updateAutomatic="1"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3573016"/>
                        <a:ext cx="4475609" cy="2016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7504" y="3214137"/>
            <a:ext cx="4464496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smtClean="0">
                <a:solidFill>
                  <a:sysClr val="windowText" lastClr="000000"/>
                </a:solidFill>
                <a:latin typeface="Calibri" pitchFamily="34" charset="0"/>
              </a:rPr>
              <a:t>Retail trade, except of motor vehicles and motorcycles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(</a:t>
            </a: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</a:rPr>
              <a:t>2008</a:t>
            </a:r>
            <a:r>
              <a:rPr lang="hu-HU" sz="800" dirty="0" smtClean="0">
                <a:solidFill>
                  <a:sysClr val="windowText" lastClr="000000"/>
                </a:solidFill>
                <a:latin typeface="Calibri" pitchFamily="34" charset="0"/>
              </a:rPr>
              <a:t> average</a:t>
            </a: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</a:rPr>
              <a:t>=100, 3M moving average)</a:t>
            </a:r>
            <a:endParaRPr lang="en-US" sz="80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graphicFrame>
        <p:nvGraphicFramePr>
          <p:cNvPr id="74798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408159"/>
              </p:ext>
            </p:extLst>
          </p:nvPr>
        </p:nvGraphicFramePr>
        <p:xfrm>
          <a:off x="107505" y="1196753"/>
          <a:ext cx="4464496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6" name="Worksheet" r:id="rId5" imgW="4600530" imgH="2790915" progId="Excel.Sheet.8">
                  <p:link updateAutomatic="1"/>
                </p:oleObj>
              </mc:Choice>
              <mc:Fallback>
                <p:oleObj name="Worksheet" r:id="rId5" imgW="4600530" imgH="2790915" progId="Excel.Sheet.8">
                  <p:link updateAutomatic="1"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5" y="1196753"/>
                        <a:ext cx="4464496" cy="2016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7504" y="836712"/>
            <a:ext cx="4464496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smtClean="0">
                <a:solidFill>
                  <a:sysClr val="windowText" lastClr="000000"/>
                </a:solidFill>
                <a:latin typeface="Calibri" pitchFamily="34" charset="0"/>
              </a:rPr>
              <a:t>Retail trade, except of motor vehicles and motorcycles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</a:rPr>
              <a:t>(seasonally adjusted series</a:t>
            </a:r>
            <a:r>
              <a:rPr lang="hu-HU" sz="800" dirty="0" smtClean="0">
                <a:solidFill>
                  <a:sysClr val="windowText" lastClr="000000"/>
                </a:solidFill>
                <a:latin typeface="Calibri" pitchFamily="34" charset="0"/>
              </a:rPr>
              <a:t>, %</a:t>
            </a: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</a:rPr>
              <a:t>)</a:t>
            </a:r>
          </a:p>
        </p:txBody>
      </p:sp>
      <p:graphicFrame>
        <p:nvGraphicFramePr>
          <p:cNvPr id="74799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451607"/>
              </p:ext>
            </p:extLst>
          </p:nvPr>
        </p:nvGraphicFramePr>
        <p:xfrm>
          <a:off x="4716016" y="1196753"/>
          <a:ext cx="4320480" cy="2016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7" name="Worksheet" r:id="rId7" imgW="4591080" imgH="2809785" progId="Excel.Sheet.8">
                  <p:link updateAutomatic="1"/>
                </p:oleObj>
              </mc:Choice>
              <mc:Fallback>
                <p:oleObj name="Worksheet" r:id="rId7" imgW="4591080" imgH="2809785" progId="Excel.Sheet.8">
                  <p:link updateAutomatic="1"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196753"/>
                        <a:ext cx="4320480" cy="20162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716016" y="836712"/>
            <a:ext cx="432048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300" b="1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Labor market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300" b="1" dirty="0" smtClea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graphicFrame>
        <p:nvGraphicFramePr>
          <p:cNvPr id="74800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774188"/>
              </p:ext>
            </p:extLst>
          </p:nvPr>
        </p:nvGraphicFramePr>
        <p:xfrm>
          <a:off x="4716016" y="3573016"/>
          <a:ext cx="4320480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8" name="Worksheet" r:id="rId9" imgW="4591080" imgH="2771775" progId="Excel.Sheet.8">
                  <p:link updateAutomatic="1"/>
                </p:oleObj>
              </mc:Choice>
              <mc:Fallback>
                <p:oleObj name="Worksheet" r:id="rId9" imgW="4591080" imgH="2771775" progId="Excel.Sheet.8">
                  <p:link updateAutomatic="1"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3573016"/>
                        <a:ext cx="4320480" cy="2016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716016" y="3212976"/>
            <a:ext cx="432048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300" b="1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Earnings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300" b="1" dirty="0" smtClea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5" name="Content Placeholder 7"/>
          <p:cNvSpPr>
            <a:spLocks noGrp="1"/>
          </p:cNvSpPr>
          <p:nvPr>
            <p:ph idx="1"/>
          </p:nvPr>
        </p:nvSpPr>
        <p:spPr>
          <a:xfrm>
            <a:off x="107504" y="5589240"/>
            <a:ext cx="7272808" cy="504057"/>
          </a:xfrm>
          <a:solidFill>
            <a:srgbClr val="92D050">
              <a:alpha val="50000"/>
            </a:srgbClr>
          </a:solidFill>
        </p:spPr>
        <p:txBody>
          <a:bodyPr/>
          <a:lstStyle/>
          <a:p>
            <a:pPr algn="just"/>
            <a:r>
              <a:rPr lang="hu-HU" sz="950" dirty="0" smtClean="0">
                <a:latin typeface="Calibri" pitchFamily="34" charset="0"/>
              </a:rPr>
              <a:t>A kiskereskedelmi forgalom az utolsó negyedévben már érezhetően növekedett. Decemberben éves alapon ez a növekedés 3,9%-os volt.</a:t>
            </a:r>
          </a:p>
          <a:p>
            <a:pPr algn="just"/>
            <a:r>
              <a:rPr lang="hu-HU" sz="950" dirty="0" smtClean="0">
                <a:latin typeface="Calibri" pitchFamily="34" charset="0"/>
              </a:rPr>
              <a:t>A 2010-es megszorító intézkedések után a reálbérek a tavalyi év második felétől újból növekedtek.</a:t>
            </a:r>
          </a:p>
          <a:p>
            <a:pPr algn="just"/>
            <a:endParaRPr lang="hu-HU" sz="1000" dirty="0" smtClean="0">
              <a:latin typeface="Calibri" pitchFamily="34" charset="0"/>
            </a:endParaRPr>
          </a:p>
          <a:p>
            <a:pPr algn="just"/>
            <a:endParaRPr lang="hu-HU" sz="10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57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F48CAD-9D11-4135-9F5B-9CA78FAEC6DC}" type="slidenum">
              <a:rPr lang="hu-HU" smtClean="0">
                <a:latin typeface="Arial" pitchFamily="34" charset="0"/>
              </a:rPr>
              <a:pPr/>
              <a:t>11</a:t>
            </a:fld>
            <a:endParaRPr lang="hu-HU" smtClean="0"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hu-HU" sz="800" dirty="0" smtClean="0">
                <a:solidFill>
                  <a:schemeClr val="bg1"/>
                </a:solidFill>
              </a:rPr>
              <a:t>Forrás: </a:t>
            </a:r>
            <a:r>
              <a:rPr lang="en-US" sz="800" dirty="0" smtClean="0">
                <a:solidFill>
                  <a:schemeClr val="bg1"/>
                </a:solidFill>
              </a:rPr>
              <a:t>NBR, </a:t>
            </a:r>
            <a:r>
              <a:rPr lang="hu-HU" sz="800" dirty="0" smtClean="0">
                <a:solidFill>
                  <a:schemeClr val="bg1"/>
                </a:solidFill>
              </a:rPr>
              <a:t>INS, OTP </a:t>
            </a:r>
            <a:r>
              <a:rPr lang="en-US" sz="800" dirty="0" smtClean="0">
                <a:solidFill>
                  <a:schemeClr val="bg1"/>
                </a:solidFill>
              </a:rPr>
              <a:t>research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0"/>
            <a:ext cx="822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defRPr/>
            </a:pPr>
            <a:r>
              <a:rPr lang="hu-HU" sz="2400" b="1" kern="0" dirty="0" smtClean="0">
                <a:solidFill>
                  <a:srgbClr val="006F51"/>
                </a:solidFill>
                <a:latin typeface="Calibri" pitchFamily="34" charset="0"/>
              </a:rPr>
              <a:t>Infláció és monetéris politika</a:t>
            </a:r>
            <a:endParaRPr lang="en-US" sz="2400" b="1" kern="0" dirty="0" smtClean="0">
              <a:solidFill>
                <a:srgbClr val="006F51"/>
              </a:solidFill>
              <a:latin typeface="Calibri" pitchFamily="34" charset="0"/>
            </a:endParaRPr>
          </a:p>
        </p:txBody>
      </p:sp>
      <p:graphicFrame>
        <p:nvGraphicFramePr>
          <p:cNvPr id="79913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463002"/>
              </p:ext>
            </p:extLst>
          </p:nvPr>
        </p:nvGraphicFramePr>
        <p:xfrm>
          <a:off x="107504" y="1196753"/>
          <a:ext cx="4464496" cy="2520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4" name="Worksheet" r:id="rId3" imgW="4591080" imgH="2771775" progId="Excel.Sheet.8">
                  <p:link updateAutomatic="1"/>
                </p:oleObj>
              </mc:Choice>
              <mc:Fallback>
                <p:oleObj name="Worksheet" r:id="rId3" imgW="4591080" imgH="2771775" progId="Excel.Sheet.8">
                  <p:link updateAutomatic="1"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96753"/>
                        <a:ext cx="4464496" cy="2520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7504" y="836712"/>
            <a:ext cx="446449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NBR policy rate </a:t>
            </a: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and</a:t>
            </a: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 inflation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(%)</a:t>
            </a:r>
          </a:p>
        </p:txBody>
      </p:sp>
      <p:graphicFrame>
        <p:nvGraphicFramePr>
          <p:cNvPr id="79914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945306"/>
              </p:ext>
            </p:extLst>
          </p:nvPr>
        </p:nvGraphicFramePr>
        <p:xfrm>
          <a:off x="4716016" y="1196752"/>
          <a:ext cx="4320480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5" name="Worksheet" r:id="rId5" imgW="4591080" imgH="2771775" progId="Excel.Sheet.8">
                  <p:link updateAutomatic="1"/>
                </p:oleObj>
              </mc:Choice>
              <mc:Fallback>
                <p:oleObj name="Worksheet" r:id="rId5" imgW="4591080" imgH="2771775" progId="Excel.Sheet.8">
                  <p:link updateAutomatic="1"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196752"/>
                        <a:ext cx="4320480" cy="277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716016" y="836712"/>
            <a:ext cx="4320480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Inflation by components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(</a:t>
            </a:r>
            <a:r>
              <a:rPr lang="en-US" sz="800" b="1" dirty="0" err="1" smtClean="0">
                <a:solidFill>
                  <a:sysClr val="windowText" lastClr="000000"/>
                </a:solidFill>
                <a:latin typeface="Calibri" pitchFamily="34" charset="0"/>
              </a:rPr>
              <a:t>YoY</a:t>
            </a: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%)</a:t>
            </a:r>
          </a:p>
        </p:txBody>
      </p:sp>
      <p:graphicFrame>
        <p:nvGraphicFramePr>
          <p:cNvPr id="79915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118234"/>
              </p:ext>
            </p:extLst>
          </p:nvPr>
        </p:nvGraphicFramePr>
        <p:xfrm>
          <a:off x="107504" y="4005064"/>
          <a:ext cx="4464496" cy="25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6" name="Worksheet" r:id="rId7" imgW="4591080" imgH="2771775" progId="Excel.Sheet.8">
                  <p:link updateAutomatic="1"/>
                </p:oleObj>
              </mc:Choice>
              <mc:Fallback>
                <p:oleObj name="Worksheet" r:id="rId7" imgW="4591080" imgH="2771775" progId="Excel.Sheet.8">
                  <p:link updateAutomatic="1"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4005064"/>
                        <a:ext cx="4464496" cy="259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07504" y="3717032"/>
            <a:ext cx="446449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Inflation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(%)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9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F48CAD-9D11-4135-9F5B-9CA78FAEC6DC}" type="slidenum">
              <a:rPr lang="hu-HU" smtClean="0">
                <a:latin typeface="Arial" pitchFamily="34" charset="0"/>
              </a:rPr>
              <a:pPr/>
              <a:t>12</a:t>
            </a:fld>
            <a:endParaRPr lang="hu-HU" smtClean="0"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hu-HU" sz="800" dirty="0" smtClean="0">
                <a:solidFill>
                  <a:schemeClr val="bg1"/>
                </a:solidFill>
              </a:rPr>
              <a:t>Forrás: </a:t>
            </a:r>
            <a:r>
              <a:rPr lang="en-US" sz="800" dirty="0" smtClean="0">
                <a:solidFill>
                  <a:schemeClr val="bg1"/>
                </a:solidFill>
              </a:rPr>
              <a:t>NBR,</a:t>
            </a:r>
            <a:r>
              <a:rPr lang="hu-HU" sz="800" dirty="0" smtClean="0">
                <a:solidFill>
                  <a:schemeClr val="bg1"/>
                </a:solidFill>
              </a:rPr>
              <a:t> OTP </a:t>
            </a:r>
            <a:r>
              <a:rPr lang="en-US" sz="800" dirty="0" smtClean="0">
                <a:solidFill>
                  <a:schemeClr val="bg1"/>
                </a:solidFill>
              </a:rPr>
              <a:t>research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0"/>
            <a:ext cx="822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defRPr/>
            </a:pPr>
            <a:r>
              <a:rPr lang="hu-HU" sz="2400" b="1" kern="0" dirty="0" smtClean="0">
                <a:solidFill>
                  <a:srgbClr val="006F51"/>
                </a:solidFill>
                <a:latin typeface="Calibri" pitchFamily="34" charset="0"/>
              </a:rPr>
              <a:t>Monetáris politika és bankközi kamatok</a:t>
            </a:r>
            <a:endParaRPr lang="en-US" sz="2400" b="1" kern="0" dirty="0" smtClean="0">
              <a:solidFill>
                <a:srgbClr val="006F51"/>
              </a:solidFill>
              <a:latin typeface="Calibri" pitchFamily="34" charset="0"/>
            </a:endParaRPr>
          </a:p>
        </p:txBody>
      </p:sp>
      <p:graphicFrame>
        <p:nvGraphicFramePr>
          <p:cNvPr id="1198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556936"/>
              </p:ext>
            </p:extLst>
          </p:nvPr>
        </p:nvGraphicFramePr>
        <p:xfrm>
          <a:off x="107504" y="1196752"/>
          <a:ext cx="4464496" cy="367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4" name="Worksheet" r:id="rId3" imgW="4591080" imgH="2809785" progId="Excel.Sheet.8">
                  <p:link updateAutomatic="1"/>
                </p:oleObj>
              </mc:Choice>
              <mc:Fallback>
                <p:oleObj name="Worksheet" r:id="rId3" imgW="4591080" imgH="2809785" progId="Excel.Sheet.8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96752"/>
                        <a:ext cx="4464496" cy="36724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7504" y="836712"/>
            <a:ext cx="446449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Repo operations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(</a:t>
            </a:r>
            <a:r>
              <a:rPr lang="en-US" sz="800" b="1" dirty="0" err="1" smtClean="0">
                <a:solidFill>
                  <a:sysClr val="windowText" lastClr="000000"/>
                </a:solidFill>
                <a:latin typeface="Calibri" pitchFamily="34" charset="0"/>
              </a:rPr>
              <a:t>Alloted</a:t>
            </a: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 amounts, </a:t>
            </a:r>
            <a:r>
              <a:rPr lang="en-US" sz="800" b="1" dirty="0" err="1" smtClean="0">
                <a:solidFill>
                  <a:sysClr val="windowText" lastClr="000000"/>
                </a:solidFill>
                <a:latin typeface="Calibri" pitchFamily="34" charset="0"/>
              </a:rPr>
              <a:t>bln</a:t>
            </a: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 RON)</a:t>
            </a:r>
          </a:p>
        </p:txBody>
      </p:sp>
      <p:graphicFrame>
        <p:nvGraphicFramePr>
          <p:cNvPr id="1198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68876"/>
              </p:ext>
            </p:extLst>
          </p:nvPr>
        </p:nvGraphicFramePr>
        <p:xfrm>
          <a:off x="4716016" y="1196752"/>
          <a:ext cx="4320480" cy="2520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5" name="Worksheet" r:id="rId5" imgW="4591080" imgH="2790915" progId="Excel.Sheet.8">
                  <p:link updateAutomatic="1"/>
                </p:oleObj>
              </mc:Choice>
              <mc:Fallback>
                <p:oleObj name="Worksheet" r:id="rId5" imgW="4591080" imgH="2790915" progId="Excel.Sheet.8">
                  <p:link updateAutomatic="1"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196752"/>
                        <a:ext cx="4320480" cy="2520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716016" y="836712"/>
            <a:ext cx="4320480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ROBOR 3M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(%)</a:t>
            </a:r>
          </a:p>
        </p:txBody>
      </p:sp>
      <p:graphicFrame>
        <p:nvGraphicFramePr>
          <p:cNvPr id="1198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916113"/>
              </p:ext>
            </p:extLst>
          </p:nvPr>
        </p:nvGraphicFramePr>
        <p:xfrm>
          <a:off x="4716016" y="4077072"/>
          <a:ext cx="4303018" cy="237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6" name="Worksheet" r:id="rId7" imgW="4591080" imgH="2809785" progId="Excel.Sheet.8">
                  <p:link updateAutomatic="1"/>
                </p:oleObj>
              </mc:Choice>
              <mc:Fallback>
                <p:oleObj name="Worksheet" r:id="rId7" imgW="4591080" imgH="2809785" progId="Excel.Sheet.8">
                  <p:link updateAutomatic="1"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4077072"/>
                        <a:ext cx="4303018" cy="23762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716016" y="3717032"/>
            <a:ext cx="4320480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Yields for RON government securities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(%)</a:t>
            </a:r>
          </a:p>
        </p:txBody>
      </p:sp>
      <p:sp>
        <p:nvSpPr>
          <p:cNvPr id="22" name="Content Placeholder 7"/>
          <p:cNvSpPr>
            <a:spLocks noGrp="1"/>
          </p:cNvSpPr>
          <p:nvPr>
            <p:ph idx="1"/>
          </p:nvPr>
        </p:nvSpPr>
        <p:spPr>
          <a:xfrm>
            <a:off x="107504" y="4869160"/>
            <a:ext cx="4464496" cy="1224137"/>
          </a:xfrm>
          <a:solidFill>
            <a:srgbClr val="92D050">
              <a:alpha val="50000"/>
            </a:srgbClr>
          </a:solidFill>
        </p:spPr>
        <p:txBody>
          <a:bodyPr/>
          <a:lstStyle/>
          <a:p>
            <a:pPr algn="just"/>
            <a:r>
              <a:rPr lang="hu-HU" sz="1150" dirty="0" smtClean="0">
                <a:latin typeface="Calibri" pitchFamily="34" charset="0"/>
              </a:rPr>
              <a:t>Az alapkamat csökkentése mellett, az RNB repo ügyleteken keresztül egyre több likviditást hagy a piacon. Ez elősegíti a bankközi kamatok- valamint az állampapír hozamok mérséklődését is.</a:t>
            </a:r>
          </a:p>
          <a:p>
            <a:pPr algn="just"/>
            <a:r>
              <a:rPr lang="hu-HU" sz="1150" dirty="0" smtClean="0">
                <a:latin typeface="Calibri" pitchFamily="34" charset="0"/>
              </a:rPr>
              <a:t>Az RNB ezekkel a lépésekkel a RON alapú hitelezést kívánja támogatni.</a:t>
            </a:r>
          </a:p>
        </p:txBody>
      </p:sp>
    </p:spTree>
    <p:extLst>
      <p:ext uri="{BB962C8B-B14F-4D97-AF65-F5344CB8AC3E}">
        <p14:creationId xmlns:p14="http://schemas.microsoft.com/office/powerpoint/2010/main" val="148629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7B175-504C-4490-8285-D64EEFA0B7EB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pPr marL="342900" lvl="0" indent="-342900">
              <a:defRPr/>
            </a:pPr>
            <a:r>
              <a:rPr lang="hu-HU" sz="2400" b="1" dirty="0" smtClean="0">
                <a:latin typeface="Calibri" pitchFamily="34" charset="0"/>
              </a:rPr>
              <a:t>Ügyfélkamatok alakulása</a:t>
            </a:r>
            <a:endParaRPr lang="en-US" sz="2400" b="1" dirty="0" smtClean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6093296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hu-HU" sz="800" dirty="0" smtClean="0">
                <a:solidFill>
                  <a:schemeClr val="bg1"/>
                </a:solidFill>
              </a:rPr>
              <a:t>Forrás: NB</a:t>
            </a:r>
            <a:r>
              <a:rPr lang="en-US" sz="800" dirty="0" smtClean="0">
                <a:solidFill>
                  <a:schemeClr val="bg1"/>
                </a:solidFill>
              </a:rPr>
              <a:t>R</a:t>
            </a:r>
            <a:endParaRPr lang="en-US" sz="800" dirty="0">
              <a:solidFill>
                <a:schemeClr val="bg1"/>
              </a:solidFill>
            </a:endParaRPr>
          </a:p>
        </p:txBody>
      </p:sp>
      <p:graphicFrame>
        <p:nvGraphicFramePr>
          <p:cNvPr id="1208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287364"/>
              </p:ext>
            </p:extLst>
          </p:nvPr>
        </p:nvGraphicFramePr>
        <p:xfrm>
          <a:off x="107504" y="908720"/>
          <a:ext cx="4464496" cy="2808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67" name="Worksheet" r:id="rId3" imgW="4591080" imgH="2714625" progId="Excel.Sheet.8">
                  <p:link updateAutomatic="1"/>
                </p:oleObj>
              </mc:Choice>
              <mc:Fallback>
                <p:oleObj name="Worksheet" r:id="rId3" imgW="4591080" imgH="2714625" progId="Excel.Sheet.8">
                  <p:link updateAutomatic="1"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908720"/>
                        <a:ext cx="4464496" cy="28083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7504" y="836712"/>
            <a:ext cx="446449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Interest rates in case of households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</a:rPr>
              <a:t>(RON,</a:t>
            </a:r>
            <a:r>
              <a:rPr lang="hu-HU" sz="800" dirty="0" smtClean="0">
                <a:solidFill>
                  <a:sysClr val="windowText" lastClr="000000"/>
                </a:solidFill>
                <a:latin typeface="Calibri" pitchFamily="34" charset="0"/>
              </a:rPr>
              <a:t> %</a:t>
            </a: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</a:rPr>
              <a:t>)</a:t>
            </a:r>
          </a:p>
        </p:txBody>
      </p:sp>
      <p:graphicFrame>
        <p:nvGraphicFramePr>
          <p:cNvPr id="1208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862290"/>
              </p:ext>
            </p:extLst>
          </p:nvPr>
        </p:nvGraphicFramePr>
        <p:xfrm>
          <a:off x="4716016" y="908720"/>
          <a:ext cx="4320480" cy="280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68" name="Worksheet" r:id="rId5" imgW="4591080" imgH="2733765" progId="Excel.Sheet.8">
                  <p:link updateAutomatic="1"/>
                </p:oleObj>
              </mc:Choice>
              <mc:Fallback>
                <p:oleObj name="Worksheet" r:id="rId5" imgW="4591080" imgH="2733765" progId="Excel.Sheet.8">
                  <p:link updateAutomatic="1"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908720"/>
                        <a:ext cx="4320480" cy="280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16016" y="836712"/>
            <a:ext cx="4320480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Interest rates in case of non-financial corporations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</a:rPr>
              <a:t>(RON,</a:t>
            </a:r>
            <a:r>
              <a:rPr lang="hu-HU" sz="800" dirty="0" smtClean="0">
                <a:solidFill>
                  <a:sysClr val="windowText" lastClr="000000"/>
                </a:solidFill>
                <a:latin typeface="Calibri" pitchFamily="34" charset="0"/>
              </a:rPr>
              <a:t> %</a:t>
            </a: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</a:rPr>
              <a:t>)</a:t>
            </a:r>
          </a:p>
        </p:txBody>
      </p:sp>
      <p:graphicFrame>
        <p:nvGraphicFramePr>
          <p:cNvPr id="1208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572337"/>
              </p:ext>
            </p:extLst>
          </p:nvPr>
        </p:nvGraphicFramePr>
        <p:xfrm>
          <a:off x="107504" y="3861048"/>
          <a:ext cx="4464496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69" name="Worksheet" r:id="rId7" imgW="4591080" imgH="2743200" progId="Excel.Sheet.8">
                  <p:link updateAutomatic="1"/>
                </p:oleObj>
              </mc:Choice>
              <mc:Fallback>
                <p:oleObj name="Worksheet" r:id="rId7" imgW="4591080" imgH="2743200" progId="Excel.Sheet.8">
                  <p:link updateAutomatic="1"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3861048"/>
                        <a:ext cx="4464496" cy="2664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7504" y="3717032"/>
            <a:ext cx="446449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Interest rates in case of households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</a:rPr>
              <a:t>(EUR</a:t>
            </a:r>
            <a:r>
              <a:rPr lang="hu-HU" sz="800" dirty="0" smtClean="0">
                <a:solidFill>
                  <a:sysClr val="windowText" lastClr="000000"/>
                </a:solidFill>
                <a:latin typeface="Calibri" pitchFamily="34" charset="0"/>
              </a:rPr>
              <a:t> %</a:t>
            </a: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</a:rPr>
              <a:t>)</a:t>
            </a:r>
          </a:p>
        </p:txBody>
      </p:sp>
      <p:graphicFrame>
        <p:nvGraphicFramePr>
          <p:cNvPr id="1208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070081"/>
              </p:ext>
            </p:extLst>
          </p:nvPr>
        </p:nvGraphicFramePr>
        <p:xfrm>
          <a:off x="4716016" y="3861048"/>
          <a:ext cx="4320480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70" name="Worksheet" r:id="rId9" imgW="4591080" imgH="2743200" progId="Excel.Sheet.8">
                  <p:link updateAutomatic="1"/>
                </p:oleObj>
              </mc:Choice>
              <mc:Fallback>
                <p:oleObj name="Worksheet" r:id="rId9" imgW="4591080" imgH="2743200" progId="Excel.Sheet.8">
                  <p:link updateAutomatic="1"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3861048"/>
                        <a:ext cx="4320480" cy="2664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716016" y="3717032"/>
            <a:ext cx="4320480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Interest rates in case of non-financial corporations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</a:rPr>
              <a:t>(EUR,</a:t>
            </a:r>
            <a:r>
              <a:rPr lang="hu-HU" sz="800" dirty="0" smtClean="0">
                <a:solidFill>
                  <a:sysClr val="windowText" lastClr="000000"/>
                </a:solidFill>
                <a:latin typeface="Calibri" pitchFamily="34" charset="0"/>
              </a:rPr>
              <a:t> %</a:t>
            </a: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7B175-504C-4490-8285-D64EEFA0B7EB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pPr marL="342900" lvl="0" indent="-342900">
              <a:defRPr/>
            </a:pPr>
            <a:r>
              <a:rPr lang="hu-HU" sz="2400" b="1" dirty="0" smtClean="0">
                <a:latin typeface="Calibri" pitchFamily="34" charset="0"/>
              </a:rPr>
              <a:t>Hitelek</a:t>
            </a:r>
            <a:endParaRPr lang="en-US" sz="2400" b="1" dirty="0" smtClean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609329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800" dirty="0" err="1" smtClean="0">
                <a:solidFill>
                  <a:schemeClr val="bg1"/>
                </a:solidFill>
              </a:rPr>
              <a:t>Forrás</a:t>
            </a:r>
            <a:r>
              <a:rPr lang="en-US" sz="800" dirty="0" smtClean="0">
                <a:solidFill>
                  <a:schemeClr val="bg1"/>
                </a:solidFill>
              </a:rPr>
              <a:t>: </a:t>
            </a:r>
            <a:r>
              <a:rPr lang="hu-HU" sz="800" dirty="0" smtClean="0">
                <a:solidFill>
                  <a:schemeClr val="bg1"/>
                </a:solidFill>
              </a:rPr>
              <a:t>NB</a:t>
            </a:r>
            <a:r>
              <a:rPr lang="en-US" sz="800" dirty="0" smtClean="0">
                <a:solidFill>
                  <a:schemeClr val="bg1"/>
                </a:solidFill>
              </a:rPr>
              <a:t>R</a:t>
            </a:r>
            <a:r>
              <a:rPr lang="hu-HU" sz="800" dirty="0" smtClean="0">
                <a:solidFill>
                  <a:schemeClr val="bg1"/>
                </a:solidFill>
              </a:rPr>
              <a:t>, OTP </a:t>
            </a:r>
            <a:r>
              <a:rPr lang="en-US" sz="800" dirty="0" smtClean="0">
                <a:solidFill>
                  <a:schemeClr val="bg1"/>
                </a:solidFill>
              </a:rPr>
              <a:t>research, estimations</a:t>
            </a:r>
            <a:endParaRPr lang="en-US" sz="800" dirty="0">
              <a:solidFill>
                <a:schemeClr val="bg1"/>
              </a:solidFill>
            </a:endParaRPr>
          </a:p>
        </p:txBody>
      </p:sp>
      <p:graphicFrame>
        <p:nvGraphicFramePr>
          <p:cNvPr id="1218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526456"/>
              </p:ext>
            </p:extLst>
          </p:nvPr>
        </p:nvGraphicFramePr>
        <p:xfrm>
          <a:off x="107504" y="1196752"/>
          <a:ext cx="4464496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5" name="Worksheet" r:id="rId3" imgW="4591080" imgH="2762340" progId="Excel.Sheet.8">
                  <p:link updateAutomatic="1"/>
                </p:oleObj>
              </mc:Choice>
              <mc:Fallback>
                <p:oleObj name="Worksheet" r:id="rId3" imgW="4591080" imgH="2762340" progId="Excel.Sheet.8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96752"/>
                        <a:ext cx="4464496" cy="3312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7504" y="836712"/>
            <a:ext cx="446449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Private loans growth index</a:t>
            </a: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 by currencies</a:t>
            </a:r>
            <a:endParaRPr lang="en-US" sz="1400" b="1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</a:rPr>
              <a:t>(</a:t>
            </a:r>
            <a:r>
              <a:rPr lang="en-US" sz="800" b="1" dirty="0" smtClean="0">
                <a:solidFill>
                  <a:sysClr val="windowText" lastClr="000000"/>
                </a:solidFill>
              </a:rPr>
              <a:t>corresponding</a:t>
            </a: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</a:rPr>
              <a:t> month of previous year = 100, FX adjusted data)</a:t>
            </a:r>
            <a:endParaRPr lang="en-US" sz="80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graphicFrame>
        <p:nvGraphicFramePr>
          <p:cNvPr id="1218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688178"/>
              </p:ext>
            </p:extLst>
          </p:nvPr>
        </p:nvGraphicFramePr>
        <p:xfrm>
          <a:off x="4716016" y="1196752"/>
          <a:ext cx="4320480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6" name="Worksheet" r:id="rId5" imgW="4591080" imgH="2762340" progId="Excel.Sheet.8">
                  <p:link updateAutomatic="1"/>
                </p:oleObj>
              </mc:Choice>
              <mc:Fallback>
                <p:oleObj name="Worksheet" r:id="rId5" imgW="4591080" imgH="2762340" progId="Excel.Sheet.8">
                  <p:link updateAutomatic="1"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196752"/>
                        <a:ext cx="4320480" cy="3312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16016" y="836712"/>
            <a:ext cx="4320480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Private loans growth index</a:t>
            </a: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 by sectors</a:t>
            </a:r>
            <a:endParaRPr lang="en-US" sz="1400" b="1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corresponding</a:t>
            </a: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month of previous year = 100, FX adjusted data)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idx="1"/>
          </p:nvPr>
        </p:nvSpPr>
        <p:spPr>
          <a:xfrm>
            <a:off x="107504" y="4509120"/>
            <a:ext cx="7416824" cy="1584177"/>
          </a:xfrm>
          <a:solidFill>
            <a:srgbClr val="92D050">
              <a:alpha val="50000"/>
            </a:srgbClr>
          </a:solidFill>
        </p:spPr>
        <p:txBody>
          <a:bodyPr/>
          <a:lstStyle/>
          <a:p>
            <a:pPr algn="just"/>
            <a:r>
              <a:rPr lang="hu-HU" sz="1100" dirty="0" smtClean="0">
                <a:latin typeface="Calibri" pitchFamily="34" charset="0"/>
              </a:rPr>
              <a:t>2011 végén éves összehasonlításban a RON hitelek növekedési üteme (5,0%) megközelítette a deviza kölcsönöknél tapasztaltat (5,7%), ez a felzárkózás a vállalati RON hitelek bővülésének tudható be. A lakossági hitelek összege csak enyhén emelkedett az év folyamán (+1,2%), miközben a vállalatok esetében nagyobb mértékű növekedést láthattunk (+9,6%).  Abszolút értékben a lakossági és a nem pénzügyi vállalatok hitelállománya 2011-ben 206,7 mrd-ról 219,6 mrd-ra emelkedett.</a:t>
            </a:r>
            <a:endParaRPr lang="en-US" sz="1100" dirty="0" smtClean="0">
              <a:latin typeface="Calibri" pitchFamily="34" charset="0"/>
            </a:endParaRPr>
          </a:p>
          <a:p>
            <a:r>
              <a:rPr lang="en-US" sz="1100" dirty="0" err="1" smtClean="0">
                <a:latin typeface="Calibri" pitchFamily="34" charset="0"/>
              </a:rPr>
              <a:t>Az</a:t>
            </a:r>
            <a:r>
              <a:rPr lang="en-US" sz="1100" dirty="0" smtClean="0">
                <a:latin typeface="Calibri" pitchFamily="34" charset="0"/>
              </a:rPr>
              <a:t> </a:t>
            </a:r>
            <a:r>
              <a:rPr lang="en-US" sz="1100" dirty="0" err="1" smtClean="0">
                <a:latin typeface="Calibri" pitchFamily="34" charset="0"/>
              </a:rPr>
              <a:t>új</a:t>
            </a:r>
            <a:r>
              <a:rPr lang="en-US" sz="1100" dirty="0" smtClean="0">
                <a:latin typeface="Calibri" pitchFamily="34" charset="0"/>
              </a:rPr>
              <a:t> </a:t>
            </a:r>
            <a:r>
              <a:rPr lang="en-US" sz="1100" dirty="0" err="1" smtClean="0">
                <a:latin typeface="Calibri" pitchFamily="34" charset="0"/>
              </a:rPr>
              <a:t>lakossági</a:t>
            </a:r>
            <a:r>
              <a:rPr lang="en-US" sz="1100" dirty="0" smtClean="0">
                <a:latin typeface="Calibri" pitchFamily="34" charset="0"/>
              </a:rPr>
              <a:t> </a:t>
            </a:r>
            <a:r>
              <a:rPr lang="en-US" sz="1100" dirty="0" err="1" smtClean="0">
                <a:latin typeface="Calibri" pitchFamily="34" charset="0"/>
              </a:rPr>
              <a:t>hitelszabályzat</a:t>
            </a:r>
            <a:r>
              <a:rPr lang="en-US" sz="1100" dirty="0" smtClean="0">
                <a:latin typeface="Calibri" pitchFamily="34" charset="0"/>
              </a:rPr>
              <a:t> </a:t>
            </a:r>
            <a:r>
              <a:rPr lang="en-US" sz="1100" dirty="0" err="1" smtClean="0">
                <a:latin typeface="Calibri" pitchFamily="34" charset="0"/>
              </a:rPr>
              <a:t>miatt</a:t>
            </a:r>
            <a:r>
              <a:rPr lang="en-US" sz="1100" dirty="0" smtClean="0">
                <a:latin typeface="Calibri" pitchFamily="34" charset="0"/>
              </a:rPr>
              <a:t> a RON </a:t>
            </a:r>
            <a:r>
              <a:rPr lang="en-US" sz="1100" dirty="0" err="1" smtClean="0">
                <a:latin typeface="Calibri" pitchFamily="34" charset="0"/>
              </a:rPr>
              <a:t>alapú</a:t>
            </a:r>
            <a:r>
              <a:rPr lang="en-US" sz="1100" dirty="0" smtClean="0">
                <a:latin typeface="Calibri" pitchFamily="34" charset="0"/>
              </a:rPr>
              <a:t> </a:t>
            </a:r>
            <a:r>
              <a:rPr lang="en-US" sz="1100" dirty="0" err="1" smtClean="0">
                <a:latin typeface="Calibri" pitchFamily="34" charset="0"/>
              </a:rPr>
              <a:t>kölcsönök</a:t>
            </a:r>
            <a:r>
              <a:rPr lang="en-US" sz="1100" dirty="0" smtClean="0">
                <a:latin typeface="Calibri" pitchFamily="34" charset="0"/>
              </a:rPr>
              <a:t> </a:t>
            </a:r>
            <a:r>
              <a:rPr lang="en-US" sz="1100" dirty="0" err="1" smtClean="0">
                <a:latin typeface="Calibri" pitchFamily="34" charset="0"/>
              </a:rPr>
              <a:t>nagyobb</a:t>
            </a:r>
            <a:r>
              <a:rPr lang="en-US" sz="1100" dirty="0" smtClean="0">
                <a:latin typeface="Calibri" pitchFamily="34" charset="0"/>
              </a:rPr>
              <a:t> </a:t>
            </a:r>
            <a:r>
              <a:rPr lang="en-US" sz="1100" dirty="0" err="1" smtClean="0">
                <a:latin typeface="Calibri" pitchFamily="34" charset="0"/>
              </a:rPr>
              <a:t>szerephez</a:t>
            </a:r>
            <a:r>
              <a:rPr lang="en-US" sz="1100" dirty="0" smtClean="0">
                <a:latin typeface="Calibri" pitchFamily="34" charset="0"/>
              </a:rPr>
              <a:t> </a:t>
            </a:r>
            <a:r>
              <a:rPr lang="en-US" sz="1100" dirty="0" err="1" smtClean="0">
                <a:latin typeface="Calibri" pitchFamily="34" charset="0"/>
              </a:rPr>
              <a:t>juthatnak</a:t>
            </a:r>
            <a:r>
              <a:rPr lang="en-US" sz="1100" dirty="0" smtClean="0">
                <a:latin typeface="Calibri" pitchFamily="34" charset="0"/>
              </a:rPr>
              <a:t> 2012 </a:t>
            </a:r>
            <a:r>
              <a:rPr lang="en-US" sz="1100" dirty="0" err="1" smtClean="0">
                <a:latin typeface="Calibri" pitchFamily="34" charset="0"/>
              </a:rPr>
              <a:t>során</a:t>
            </a:r>
            <a:r>
              <a:rPr lang="en-US" sz="1100" dirty="0" smtClean="0">
                <a:latin typeface="Calibri" pitchFamily="34" charset="0"/>
              </a:rPr>
              <a:t>, </a:t>
            </a:r>
            <a:r>
              <a:rPr lang="en-US" sz="1100" dirty="0" err="1" smtClean="0">
                <a:latin typeface="Calibri" pitchFamily="34" charset="0"/>
              </a:rPr>
              <a:t>ez</a:t>
            </a:r>
            <a:r>
              <a:rPr lang="en-US" sz="1100" dirty="0" smtClean="0">
                <a:latin typeface="Calibri" pitchFamily="34" charset="0"/>
              </a:rPr>
              <a:t> </a:t>
            </a:r>
            <a:r>
              <a:rPr lang="en-US" sz="1100" dirty="0" err="1" smtClean="0">
                <a:latin typeface="Calibri" pitchFamily="34" charset="0"/>
              </a:rPr>
              <a:t>különösen</a:t>
            </a:r>
            <a:r>
              <a:rPr lang="en-US" sz="1100" dirty="0" smtClean="0">
                <a:latin typeface="Calibri" pitchFamily="34" charset="0"/>
              </a:rPr>
              <a:t> </a:t>
            </a:r>
            <a:r>
              <a:rPr lang="en-US" sz="1100" dirty="0" err="1" smtClean="0">
                <a:latin typeface="Calibri" pitchFamily="34" charset="0"/>
              </a:rPr>
              <a:t>igaz</a:t>
            </a:r>
            <a:r>
              <a:rPr lang="en-US" sz="1100" dirty="0" smtClean="0">
                <a:latin typeface="Calibri" pitchFamily="34" charset="0"/>
              </a:rPr>
              <a:t> a </a:t>
            </a:r>
            <a:r>
              <a:rPr lang="en-US" sz="1100" dirty="0" err="1" smtClean="0">
                <a:latin typeface="Calibri" pitchFamily="34" charset="0"/>
              </a:rPr>
              <a:t>fogyasztási</a:t>
            </a:r>
            <a:r>
              <a:rPr lang="en-US" sz="1100" dirty="0" smtClean="0">
                <a:latin typeface="Calibri" pitchFamily="34" charset="0"/>
              </a:rPr>
              <a:t> </a:t>
            </a:r>
            <a:r>
              <a:rPr lang="en-US" sz="1100" dirty="0" err="1" smtClean="0">
                <a:latin typeface="Calibri" pitchFamily="34" charset="0"/>
              </a:rPr>
              <a:t>hitelek</a:t>
            </a:r>
            <a:r>
              <a:rPr lang="en-US" sz="1100" dirty="0" smtClean="0">
                <a:latin typeface="Calibri" pitchFamily="34" charset="0"/>
              </a:rPr>
              <a:t> </a:t>
            </a:r>
            <a:r>
              <a:rPr lang="en-US" sz="1100" dirty="0" err="1" smtClean="0">
                <a:latin typeface="Calibri" pitchFamily="34" charset="0"/>
              </a:rPr>
              <a:t>esetében</a:t>
            </a:r>
            <a:r>
              <a:rPr lang="hu-HU" sz="1100" dirty="0" smtClean="0">
                <a:latin typeface="Calibri" pitchFamily="34" charset="0"/>
              </a:rPr>
              <a:t>.</a:t>
            </a:r>
            <a:endParaRPr lang="en-US" sz="1100" dirty="0" smtClean="0"/>
          </a:p>
          <a:p>
            <a:pPr algn="just"/>
            <a:r>
              <a:rPr lang="hu-HU" sz="1100" dirty="0" smtClean="0">
                <a:latin typeface="Calibri" pitchFamily="34" charset="0"/>
              </a:rPr>
              <a:t>A növekedést korlátozhatja az európai adósságválság esetleges mélyülése ill. az EU-s 9%-os tőkekövetelmény, amely arra késztetheti a Romániában is jelen lévő bankokat, hogy csökkentsék helyi kitettségeiket.</a:t>
            </a:r>
          </a:p>
          <a:p>
            <a:pPr algn="just"/>
            <a:endParaRPr lang="en-US" sz="1100" dirty="0" smtClean="0">
              <a:latin typeface="Calibri" pitchFamily="34" charset="0"/>
            </a:endParaRPr>
          </a:p>
          <a:p>
            <a:pPr algn="just"/>
            <a:endParaRPr lang="hu-HU" sz="12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7B175-504C-4490-8285-D64EEFA0B7EB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pPr marL="342900" lvl="0" indent="-342900">
              <a:defRPr/>
            </a:pPr>
            <a:r>
              <a:rPr lang="hu-HU" sz="2400" b="1" dirty="0" smtClean="0">
                <a:latin typeface="Calibri" pitchFamily="34" charset="0"/>
              </a:rPr>
              <a:t>Betétek</a:t>
            </a:r>
            <a:endParaRPr lang="en-US" sz="2400" b="1" dirty="0" smtClean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609329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800" dirty="0" err="1" smtClean="0">
                <a:solidFill>
                  <a:schemeClr val="bg1"/>
                </a:solidFill>
              </a:rPr>
              <a:t>Forrás</a:t>
            </a:r>
            <a:r>
              <a:rPr lang="en-US" sz="800" dirty="0" smtClean="0">
                <a:solidFill>
                  <a:schemeClr val="bg1"/>
                </a:solidFill>
              </a:rPr>
              <a:t>: </a:t>
            </a:r>
            <a:r>
              <a:rPr lang="hu-HU" sz="800" dirty="0" smtClean="0">
                <a:solidFill>
                  <a:schemeClr val="bg1"/>
                </a:solidFill>
              </a:rPr>
              <a:t>NB</a:t>
            </a:r>
            <a:r>
              <a:rPr lang="en-US" sz="800" dirty="0" smtClean="0">
                <a:solidFill>
                  <a:schemeClr val="bg1"/>
                </a:solidFill>
              </a:rPr>
              <a:t>R</a:t>
            </a:r>
            <a:r>
              <a:rPr lang="hu-HU" sz="800" dirty="0" smtClean="0">
                <a:solidFill>
                  <a:schemeClr val="bg1"/>
                </a:solidFill>
              </a:rPr>
              <a:t>, OTP </a:t>
            </a:r>
            <a:r>
              <a:rPr lang="en-US" sz="800" dirty="0" smtClean="0">
                <a:solidFill>
                  <a:schemeClr val="bg1"/>
                </a:solidFill>
              </a:rPr>
              <a:t>research, estimations</a:t>
            </a:r>
            <a:endParaRPr lang="en-US" sz="800" dirty="0">
              <a:solidFill>
                <a:schemeClr val="bg1"/>
              </a:solidFill>
            </a:endParaRPr>
          </a:p>
        </p:txBody>
      </p:sp>
      <p:graphicFrame>
        <p:nvGraphicFramePr>
          <p:cNvPr id="1228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944339"/>
              </p:ext>
            </p:extLst>
          </p:nvPr>
        </p:nvGraphicFramePr>
        <p:xfrm>
          <a:off x="107504" y="1196752"/>
          <a:ext cx="4464496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8" name="Worksheet" r:id="rId3" imgW="4591080" imgH="2762340" progId="Excel.Sheet.8">
                  <p:link updateAutomatic="1"/>
                </p:oleObj>
              </mc:Choice>
              <mc:Fallback>
                <p:oleObj name="Worksheet" r:id="rId3" imgW="4591080" imgH="2762340" progId="Excel.Sheet.8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96752"/>
                        <a:ext cx="4464496" cy="3312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504" y="836712"/>
            <a:ext cx="446449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Private </a:t>
            </a: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deposit</a:t>
            </a: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s growth index</a:t>
            </a: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 by currencies</a:t>
            </a:r>
            <a:endParaRPr lang="en-US" sz="1400" b="1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</a:rPr>
              <a:t>(</a:t>
            </a:r>
            <a:r>
              <a:rPr lang="en-US" sz="800" b="1" dirty="0" smtClean="0">
                <a:solidFill>
                  <a:sysClr val="windowText" lastClr="000000"/>
                </a:solidFill>
              </a:rPr>
              <a:t>corresponding</a:t>
            </a: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</a:rPr>
              <a:t> month of previous year = 100, FX adjusted data)</a:t>
            </a:r>
            <a:endParaRPr lang="en-US" sz="80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graphicFrame>
        <p:nvGraphicFramePr>
          <p:cNvPr id="1228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371975"/>
              </p:ext>
            </p:extLst>
          </p:nvPr>
        </p:nvGraphicFramePr>
        <p:xfrm>
          <a:off x="4716016" y="1196752"/>
          <a:ext cx="4303018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9" name="Worksheet" r:id="rId5" imgW="4591080" imgH="2762340" progId="Excel.Sheet.8">
                  <p:link updateAutomatic="1"/>
                </p:oleObj>
              </mc:Choice>
              <mc:Fallback>
                <p:oleObj name="Worksheet" r:id="rId5" imgW="4591080" imgH="2762340" progId="Excel.Sheet.8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196752"/>
                        <a:ext cx="4303018" cy="3312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16016" y="836712"/>
            <a:ext cx="4320480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Private </a:t>
            </a: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deposit</a:t>
            </a: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s growth index</a:t>
            </a: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 by sectors</a:t>
            </a:r>
            <a:endParaRPr lang="en-US" sz="1400" b="1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corresponding</a:t>
            </a: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month of previous year = 100, FX adjusted data)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idx="1"/>
          </p:nvPr>
        </p:nvSpPr>
        <p:spPr>
          <a:xfrm>
            <a:off x="107504" y="4509120"/>
            <a:ext cx="7344816" cy="1584177"/>
          </a:xfrm>
          <a:solidFill>
            <a:srgbClr val="92D050">
              <a:alpha val="50000"/>
            </a:srgbClr>
          </a:solidFill>
        </p:spPr>
        <p:txBody>
          <a:bodyPr/>
          <a:lstStyle/>
          <a:p>
            <a:pPr algn="just"/>
            <a:r>
              <a:rPr lang="en-US" sz="1300" dirty="0" err="1" smtClean="0">
                <a:latin typeface="Calibri" pitchFamily="34" charset="0"/>
              </a:rPr>
              <a:t>Decemberben</a:t>
            </a:r>
            <a:r>
              <a:rPr lang="en-US" sz="1300" dirty="0" smtClean="0">
                <a:latin typeface="Calibri" pitchFamily="34" charset="0"/>
              </a:rPr>
              <a:t> </a:t>
            </a:r>
            <a:r>
              <a:rPr lang="en-US" sz="1300" dirty="0" err="1" smtClean="0">
                <a:latin typeface="Calibri" pitchFamily="34" charset="0"/>
              </a:rPr>
              <a:t>éves</a:t>
            </a:r>
            <a:r>
              <a:rPr lang="en-US" sz="1300" dirty="0" smtClean="0">
                <a:latin typeface="Calibri" pitchFamily="34" charset="0"/>
              </a:rPr>
              <a:t> </a:t>
            </a:r>
            <a:r>
              <a:rPr lang="en-US" sz="1300" dirty="0" err="1" smtClean="0">
                <a:latin typeface="Calibri" pitchFamily="34" charset="0"/>
              </a:rPr>
              <a:t>alpon</a:t>
            </a:r>
            <a:r>
              <a:rPr lang="en-US" sz="1300" dirty="0" smtClean="0">
                <a:latin typeface="Calibri" pitchFamily="34" charset="0"/>
              </a:rPr>
              <a:t> a RON </a:t>
            </a:r>
            <a:r>
              <a:rPr lang="en-US" sz="1300" dirty="0" err="1" smtClean="0">
                <a:latin typeface="Calibri" pitchFamily="34" charset="0"/>
              </a:rPr>
              <a:t>betétek</a:t>
            </a:r>
            <a:r>
              <a:rPr lang="en-US" sz="1300" dirty="0" smtClean="0">
                <a:latin typeface="Calibri" pitchFamily="34" charset="0"/>
              </a:rPr>
              <a:t> </a:t>
            </a:r>
            <a:r>
              <a:rPr lang="en-US" sz="1300" dirty="0" err="1" smtClean="0">
                <a:latin typeface="Calibri" pitchFamily="34" charset="0"/>
              </a:rPr>
              <a:t>volumene</a:t>
            </a:r>
            <a:r>
              <a:rPr lang="en-US" sz="1300" dirty="0" smtClean="0">
                <a:latin typeface="Calibri" pitchFamily="34" charset="0"/>
              </a:rPr>
              <a:t> 9,1%-</a:t>
            </a:r>
            <a:r>
              <a:rPr lang="en-US" sz="1300" dirty="0" err="1" smtClean="0">
                <a:latin typeface="Calibri" pitchFamily="34" charset="0"/>
              </a:rPr>
              <a:t>kal</a:t>
            </a:r>
            <a:r>
              <a:rPr lang="en-US" sz="1300" dirty="0" smtClean="0">
                <a:latin typeface="Calibri" pitchFamily="34" charset="0"/>
              </a:rPr>
              <a:t> </a:t>
            </a:r>
            <a:r>
              <a:rPr lang="en-US" sz="1300" dirty="0" err="1" smtClean="0">
                <a:latin typeface="Calibri" pitchFamily="34" charset="0"/>
              </a:rPr>
              <a:t>emelkedett</a:t>
            </a:r>
            <a:r>
              <a:rPr lang="en-US" sz="1300" dirty="0" smtClean="0">
                <a:latin typeface="Calibri" pitchFamily="34" charset="0"/>
              </a:rPr>
              <a:t>, a </a:t>
            </a:r>
            <a:r>
              <a:rPr lang="en-US" sz="1300" dirty="0" err="1" smtClean="0">
                <a:latin typeface="Calibri" pitchFamily="34" charset="0"/>
              </a:rPr>
              <a:t>deviza</a:t>
            </a:r>
            <a:r>
              <a:rPr lang="en-US" sz="1300" dirty="0" smtClean="0">
                <a:latin typeface="Calibri" pitchFamily="34" charset="0"/>
              </a:rPr>
              <a:t> </a:t>
            </a:r>
            <a:r>
              <a:rPr lang="en-US" sz="1300" dirty="0" err="1" smtClean="0">
                <a:latin typeface="Calibri" pitchFamily="34" charset="0"/>
              </a:rPr>
              <a:t>betéteké</a:t>
            </a:r>
            <a:r>
              <a:rPr lang="en-US" sz="1300" dirty="0" smtClean="0">
                <a:latin typeface="Calibri" pitchFamily="34" charset="0"/>
              </a:rPr>
              <a:t> </a:t>
            </a:r>
            <a:r>
              <a:rPr lang="en-US" sz="1300" dirty="0" err="1" smtClean="0">
                <a:latin typeface="Calibri" pitchFamily="34" charset="0"/>
              </a:rPr>
              <a:t>pedig</a:t>
            </a:r>
            <a:r>
              <a:rPr lang="en-US" sz="1300" dirty="0" smtClean="0">
                <a:latin typeface="Calibri" pitchFamily="34" charset="0"/>
              </a:rPr>
              <a:t> 2,9%-</a:t>
            </a:r>
            <a:r>
              <a:rPr lang="en-US" sz="1300" dirty="0" err="1" smtClean="0">
                <a:latin typeface="Calibri" pitchFamily="34" charset="0"/>
              </a:rPr>
              <a:t>kal</a:t>
            </a:r>
            <a:r>
              <a:rPr lang="en-US" sz="1300" dirty="0" smtClean="0">
                <a:latin typeface="Calibri" pitchFamily="34" charset="0"/>
              </a:rPr>
              <a:t> </a:t>
            </a:r>
            <a:r>
              <a:rPr lang="en-US" sz="1300" dirty="0" err="1" smtClean="0">
                <a:latin typeface="Calibri" pitchFamily="34" charset="0"/>
              </a:rPr>
              <a:t>esett</a:t>
            </a:r>
            <a:r>
              <a:rPr lang="en-US" sz="1300" dirty="0" smtClean="0">
                <a:latin typeface="Calibri" pitchFamily="34" charset="0"/>
              </a:rPr>
              <a:t> </a:t>
            </a:r>
            <a:r>
              <a:rPr lang="en-US" sz="1300" dirty="0" err="1" smtClean="0">
                <a:latin typeface="Calibri" pitchFamily="34" charset="0"/>
              </a:rPr>
              <a:t>vissza</a:t>
            </a:r>
            <a:r>
              <a:rPr lang="en-US" sz="1300" dirty="0" smtClean="0">
                <a:latin typeface="Calibri" pitchFamily="34" charset="0"/>
              </a:rPr>
              <a:t>. </a:t>
            </a:r>
            <a:r>
              <a:rPr lang="en-US" sz="1300" dirty="0" err="1" smtClean="0">
                <a:latin typeface="Calibri" pitchFamily="34" charset="0"/>
              </a:rPr>
              <a:t>Piaci</a:t>
            </a:r>
            <a:r>
              <a:rPr lang="en-US" sz="1300" dirty="0" smtClean="0">
                <a:latin typeface="Calibri" pitchFamily="34" charset="0"/>
              </a:rPr>
              <a:t> </a:t>
            </a:r>
            <a:r>
              <a:rPr lang="en-US" sz="1300" dirty="0" err="1" smtClean="0">
                <a:latin typeface="Calibri" pitchFamily="34" charset="0"/>
              </a:rPr>
              <a:t>szegmensek</a:t>
            </a:r>
            <a:r>
              <a:rPr lang="en-US" sz="1300" dirty="0" smtClean="0">
                <a:latin typeface="Calibri" pitchFamily="34" charset="0"/>
              </a:rPr>
              <a:t> </a:t>
            </a:r>
            <a:r>
              <a:rPr lang="en-US" sz="1300" dirty="0" err="1" smtClean="0">
                <a:latin typeface="Calibri" pitchFamily="34" charset="0"/>
              </a:rPr>
              <a:t>szerint</a:t>
            </a:r>
            <a:r>
              <a:rPr lang="en-US" sz="1300" dirty="0" smtClean="0">
                <a:latin typeface="Calibri" pitchFamily="34" charset="0"/>
              </a:rPr>
              <a:t> a </a:t>
            </a:r>
            <a:r>
              <a:rPr lang="en-US" sz="1300" dirty="0" err="1" smtClean="0">
                <a:latin typeface="Calibri" pitchFamily="34" charset="0"/>
              </a:rPr>
              <a:t>lakosságnak</a:t>
            </a:r>
            <a:r>
              <a:rPr lang="en-US" sz="1300" dirty="0" smtClean="0">
                <a:latin typeface="Calibri" pitchFamily="34" charset="0"/>
              </a:rPr>
              <a:t> </a:t>
            </a:r>
            <a:r>
              <a:rPr lang="en-US" sz="1300" dirty="0" err="1" smtClean="0">
                <a:latin typeface="Calibri" pitchFamily="34" charset="0"/>
              </a:rPr>
              <a:t>sikerült</a:t>
            </a:r>
            <a:r>
              <a:rPr lang="en-US" sz="1300" dirty="0" smtClean="0">
                <a:latin typeface="Calibri" pitchFamily="34" charset="0"/>
              </a:rPr>
              <a:t> </a:t>
            </a:r>
            <a:r>
              <a:rPr lang="en-US" sz="1300" dirty="0" err="1" smtClean="0">
                <a:latin typeface="Calibri" pitchFamily="34" charset="0"/>
              </a:rPr>
              <a:t>banki</a:t>
            </a:r>
            <a:r>
              <a:rPr lang="en-US" sz="1300" dirty="0" smtClean="0">
                <a:latin typeface="Calibri" pitchFamily="34" charset="0"/>
              </a:rPr>
              <a:t> </a:t>
            </a:r>
            <a:r>
              <a:rPr lang="en-US" sz="1300" dirty="0" err="1" smtClean="0">
                <a:latin typeface="Calibri" pitchFamily="34" charset="0"/>
              </a:rPr>
              <a:t>megtakarításait</a:t>
            </a:r>
            <a:r>
              <a:rPr lang="en-US" sz="1300" dirty="0" smtClean="0">
                <a:latin typeface="Calibri" pitchFamily="34" charset="0"/>
              </a:rPr>
              <a:t> </a:t>
            </a:r>
            <a:r>
              <a:rPr lang="en-US" sz="1300" dirty="0" err="1" smtClean="0">
                <a:latin typeface="Calibri" pitchFamily="34" charset="0"/>
              </a:rPr>
              <a:t>gyarapítania</a:t>
            </a:r>
            <a:r>
              <a:rPr lang="en-US" sz="1300" dirty="0" smtClean="0">
                <a:latin typeface="Calibri" pitchFamily="34" charset="0"/>
              </a:rPr>
              <a:t>, </a:t>
            </a:r>
            <a:r>
              <a:rPr lang="en-US" sz="1300" dirty="0" err="1" smtClean="0">
                <a:latin typeface="Calibri" pitchFamily="34" charset="0"/>
              </a:rPr>
              <a:t>mégpedig</a:t>
            </a:r>
            <a:r>
              <a:rPr lang="en-US" sz="1300" dirty="0" smtClean="0">
                <a:latin typeface="Calibri" pitchFamily="34" charset="0"/>
              </a:rPr>
              <a:t> 7,8%-</a:t>
            </a:r>
            <a:r>
              <a:rPr lang="en-US" sz="1300" dirty="0" err="1" smtClean="0">
                <a:latin typeface="Calibri" pitchFamily="34" charset="0"/>
              </a:rPr>
              <a:t>kal</a:t>
            </a:r>
            <a:r>
              <a:rPr lang="en-US" sz="1300" dirty="0" smtClean="0">
                <a:latin typeface="Calibri" pitchFamily="34" charset="0"/>
              </a:rPr>
              <a:t>, a </a:t>
            </a:r>
            <a:r>
              <a:rPr lang="en-US" sz="1300" dirty="0" err="1" smtClean="0">
                <a:latin typeface="Calibri" pitchFamily="34" charset="0"/>
              </a:rPr>
              <a:t>vállalatok</a:t>
            </a:r>
            <a:r>
              <a:rPr lang="en-US" sz="1300" dirty="0" smtClean="0">
                <a:latin typeface="Calibri" pitchFamily="34" charset="0"/>
              </a:rPr>
              <a:t> </a:t>
            </a:r>
            <a:r>
              <a:rPr lang="en-US" sz="1300" dirty="0" err="1" smtClean="0">
                <a:latin typeface="Calibri" pitchFamily="34" charset="0"/>
              </a:rPr>
              <a:t>esetében</a:t>
            </a:r>
            <a:r>
              <a:rPr lang="en-US" sz="1300" dirty="0" smtClean="0">
                <a:latin typeface="Calibri" pitchFamily="34" charset="0"/>
              </a:rPr>
              <a:t> </a:t>
            </a:r>
            <a:r>
              <a:rPr lang="en-US" sz="1300" dirty="0" err="1" smtClean="0">
                <a:latin typeface="Calibri" pitchFamily="34" charset="0"/>
              </a:rPr>
              <a:t>enyhe</a:t>
            </a:r>
            <a:r>
              <a:rPr lang="en-US" sz="1300" dirty="0" smtClean="0">
                <a:latin typeface="Calibri" pitchFamily="34" charset="0"/>
              </a:rPr>
              <a:t> </a:t>
            </a:r>
            <a:r>
              <a:rPr lang="en-US" sz="1300" dirty="0" err="1" smtClean="0">
                <a:latin typeface="Calibri" pitchFamily="34" charset="0"/>
              </a:rPr>
              <a:t>csökkenés</a:t>
            </a:r>
            <a:r>
              <a:rPr lang="en-US" sz="1300" dirty="0" smtClean="0">
                <a:latin typeface="Calibri" pitchFamily="34" charset="0"/>
              </a:rPr>
              <a:t> </a:t>
            </a:r>
            <a:r>
              <a:rPr lang="en-US" sz="1300" dirty="0" err="1" smtClean="0">
                <a:latin typeface="Calibri" pitchFamily="34" charset="0"/>
              </a:rPr>
              <a:t>tapasztalható</a:t>
            </a:r>
            <a:r>
              <a:rPr lang="en-US" sz="1300" dirty="0" smtClean="0">
                <a:latin typeface="Calibri" pitchFamily="34" charset="0"/>
              </a:rPr>
              <a:t> (-0,4%). </a:t>
            </a:r>
            <a:r>
              <a:rPr lang="en-US" sz="1300" dirty="0" err="1" smtClean="0">
                <a:latin typeface="Calibri" pitchFamily="34" charset="0"/>
              </a:rPr>
              <a:t>Figyelembe</a:t>
            </a:r>
            <a:r>
              <a:rPr lang="en-US" sz="1300" dirty="0" smtClean="0">
                <a:latin typeface="Calibri" pitchFamily="34" charset="0"/>
              </a:rPr>
              <a:t> </a:t>
            </a:r>
            <a:r>
              <a:rPr lang="en-US" sz="1300" dirty="0" err="1" smtClean="0">
                <a:latin typeface="Calibri" pitchFamily="34" charset="0"/>
              </a:rPr>
              <a:t>véve</a:t>
            </a:r>
            <a:r>
              <a:rPr lang="en-US" sz="1300" dirty="0" smtClean="0">
                <a:latin typeface="Calibri" pitchFamily="34" charset="0"/>
              </a:rPr>
              <a:t> a </a:t>
            </a:r>
            <a:r>
              <a:rPr lang="en-US" sz="1300" dirty="0" err="1" smtClean="0">
                <a:latin typeface="Calibri" pitchFamily="34" charset="0"/>
              </a:rPr>
              <a:t>pénzügyi</a:t>
            </a:r>
            <a:r>
              <a:rPr lang="en-US" sz="1300" dirty="0" smtClean="0">
                <a:latin typeface="Calibri" pitchFamily="34" charset="0"/>
              </a:rPr>
              <a:t> (de </a:t>
            </a:r>
            <a:r>
              <a:rPr lang="en-US" sz="1300" dirty="0" err="1" smtClean="0">
                <a:latin typeface="Calibri" pitchFamily="34" charset="0"/>
              </a:rPr>
              <a:t>nem</a:t>
            </a:r>
            <a:r>
              <a:rPr lang="en-US" sz="1300" dirty="0" smtClean="0">
                <a:latin typeface="Calibri" pitchFamily="34" charset="0"/>
              </a:rPr>
              <a:t> </a:t>
            </a:r>
            <a:r>
              <a:rPr lang="en-US" sz="1300" dirty="0" err="1" smtClean="0">
                <a:latin typeface="Calibri" pitchFamily="34" charset="0"/>
              </a:rPr>
              <a:t>banki</a:t>
            </a:r>
            <a:r>
              <a:rPr lang="en-US" sz="1300" dirty="0" smtClean="0">
                <a:latin typeface="Calibri" pitchFamily="34" charset="0"/>
              </a:rPr>
              <a:t>) </a:t>
            </a:r>
            <a:r>
              <a:rPr lang="en-US" sz="1300" dirty="0" err="1" smtClean="0">
                <a:latin typeface="Calibri" pitchFamily="34" charset="0"/>
              </a:rPr>
              <a:t>vállalatokat</a:t>
            </a:r>
            <a:r>
              <a:rPr lang="en-US" sz="1300" dirty="0" smtClean="0">
                <a:latin typeface="Calibri" pitchFamily="34" charset="0"/>
              </a:rPr>
              <a:t> is a </a:t>
            </a:r>
            <a:r>
              <a:rPr lang="en-US" sz="1300" dirty="0" err="1" smtClean="0">
                <a:latin typeface="Calibri" pitchFamily="34" charset="0"/>
              </a:rPr>
              <a:t>hitel</a:t>
            </a:r>
            <a:r>
              <a:rPr lang="en-US" sz="1300" dirty="0" smtClean="0">
                <a:latin typeface="Calibri" pitchFamily="34" charset="0"/>
              </a:rPr>
              <a:t>/</a:t>
            </a:r>
            <a:r>
              <a:rPr lang="en-US" sz="1300" dirty="0" err="1" smtClean="0">
                <a:latin typeface="Calibri" pitchFamily="34" charset="0"/>
              </a:rPr>
              <a:t>betét</a:t>
            </a:r>
            <a:r>
              <a:rPr lang="en-US" sz="1300" dirty="0" smtClean="0">
                <a:latin typeface="Calibri" pitchFamily="34" charset="0"/>
              </a:rPr>
              <a:t> </a:t>
            </a:r>
            <a:r>
              <a:rPr lang="en-US" sz="1300" dirty="0" err="1" smtClean="0">
                <a:latin typeface="Calibri" pitchFamily="34" charset="0"/>
              </a:rPr>
              <a:t>mutató</a:t>
            </a:r>
            <a:r>
              <a:rPr lang="en-US" sz="1300" dirty="0" smtClean="0">
                <a:latin typeface="Calibri" pitchFamily="34" charset="0"/>
              </a:rPr>
              <a:t> a 2010-es 118%-</a:t>
            </a:r>
            <a:r>
              <a:rPr lang="en-US" sz="1300" dirty="0" err="1" smtClean="0">
                <a:latin typeface="Calibri" pitchFamily="34" charset="0"/>
              </a:rPr>
              <a:t>ról</a:t>
            </a:r>
            <a:r>
              <a:rPr lang="en-US" sz="1300" dirty="0" smtClean="0">
                <a:latin typeface="Calibri" pitchFamily="34" charset="0"/>
              </a:rPr>
              <a:t> </a:t>
            </a:r>
            <a:r>
              <a:rPr lang="en-US" sz="1300" dirty="0" err="1" smtClean="0">
                <a:latin typeface="Calibri" pitchFamily="34" charset="0"/>
              </a:rPr>
              <a:t>kis</a:t>
            </a:r>
            <a:r>
              <a:rPr lang="en-US" sz="1300" dirty="0" smtClean="0">
                <a:latin typeface="Calibri" pitchFamily="34" charset="0"/>
              </a:rPr>
              <a:t> </a:t>
            </a:r>
            <a:r>
              <a:rPr lang="en-US" sz="1300" dirty="0" err="1" smtClean="0">
                <a:latin typeface="Calibri" pitchFamily="34" charset="0"/>
              </a:rPr>
              <a:t>mértékben</a:t>
            </a:r>
            <a:r>
              <a:rPr lang="en-US" sz="1300" dirty="0" smtClean="0">
                <a:latin typeface="Calibri" pitchFamily="34" charset="0"/>
              </a:rPr>
              <a:t> </a:t>
            </a:r>
            <a:r>
              <a:rPr lang="en-US" sz="1300" dirty="0" err="1" smtClean="0">
                <a:latin typeface="Calibri" pitchFamily="34" charset="0"/>
              </a:rPr>
              <a:t>emelkedett</a:t>
            </a:r>
            <a:r>
              <a:rPr lang="en-US" sz="1300" dirty="0" smtClean="0">
                <a:latin typeface="Calibri" pitchFamily="34" charset="0"/>
              </a:rPr>
              <a:t> 119%-</a:t>
            </a:r>
            <a:r>
              <a:rPr lang="en-US" sz="1300" dirty="0" err="1" smtClean="0">
                <a:latin typeface="Calibri" pitchFamily="34" charset="0"/>
              </a:rPr>
              <a:t>ra</a:t>
            </a:r>
            <a:r>
              <a:rPr lang="hu-HU" sz="1300" dirty="0" smtClean="0">
                <a:latin typeface="Calibri" pitchFamily="34" charset="0"/>
              </a:rPr>
              <a:t>.</a:t>
            </a:r>
            <a:endParaRPr lang="en-US" sz="13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pPr marL="342900" lvl="0" indent="-342900">
              <a:defRPr/>
            </a:pPr>
            <a:r>
              <a:rPr lang="hu-HU" sz="2400" b="1" dirty="0" smtClean="0">
                <a:latin typeface="Calibri" pitchFamily="34" charset="0"/>
              </a:rPr>
              <a:t>Bankszektor</a:t>
            </a:r>
            <a:endParaRPr lang="en-US" sz="2400" b="1" dirty="0" smtClean="0">
              <a:latin typeface="Calibri" pitchFamily="34" charset="0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F48CAD-9D11-4135-9F5B-9CA78FAEC6DC}" type="slidenum">
              <a:rPr lang="hu-HU" smtClean="0">
                <a:latin typeface="Arial" pitchFamily="34" charset="0"/>
              </a:rPr>
              <a:pPr/>
              <a:t>16</a:t>
            </a:fld>
            <a:endParaRPr lang="hu-HU" smtClean="0"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</a:endParaRPr>
          </a:p>
          <a:p>
            <a:r>
              <a:rPr lang="en-US" sz="800" dirty="0" err="1" smtClean="0">
                <a:solidFill>
                  <a:schemeClr val="bg1"/>
                </a:solidFill>
              </a:rPr>
              <a:t>Forrás</a:t>
            </a:r>
            <a:r>
              <a:rPr lang="en-US" sz="800" dirty="0" smtClean="0">
                <a:solidFill>
                  <a:schemeClr val="bg1"/>
                </a:solidFill>
              </a:rPr>
              <a:t>: NBR, </a:t>
            </a:r>
            <a:r>
              <a:rPr lang="hu-HU" sz="800" dirty="0" smtClean="0">
                <a:solidFill>
                  <a:schemeClr val="bg1"/>
                </a:solidFill>
              </a:rPr>
              <a:t>OTP research, </a:t>
            </a:r>
            <a:r>
              <a:rPr lang="en-US" sz="800" dirty="0" smtClean="0">
                <a:solidFill>
                  <a:schemeClr val="bg1"/>
                </a:solidFill>
              </a:rPr>
              <a:t>estimations</a:t>
            </a:r>
            <a:endParaRPr lang="hu-HU" sz="800" dirty="0" smtClean="0">
              <a:solidFill>
                <a:schemeClr val="bg1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486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754601"/>
              </p:ext>
            </p:extLst>
          </p:nvPr>
        </p:nvGraphicFramePr>
        <p:xfrm>
          <a:off x="107504" y="1196752"/>
          <a:ext cx="4483546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5" name="Worksheet" r:id="rId3" imgW="4591080" imgH="2752635" progId="Excel.Sheet.8">
                  <p:link updateAutomatic="1"/>
                </p:oleObj>
              </mc:Choice>
              <mc:Fallback>
                <p:oleObj name="Worksheet" r:id="rId3" imgW="4591080" imgH="2752635" progId="Excel.Shee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96752"/>
                        <a:ext cx="4483546" cy="3312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7504" y="836712"/>
            <a:ext cx="446449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Non-performing loans ratio</a:t>
            </a:r>
            <a:endParaRPr lang="hu-HU" sz="1400" b="1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/>
            <a:r>
              <a:rPr lang="hu-HU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(%)</a:t>
            </a:r>
            <a:endParaRPr lang="en-US" sz="800" b="1" dirty="0" smtClea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graphicFrame>
        <p:nvGraphicFramePr>
          <p:cNvPr id="18487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387643"/>
              </p:ext>
            </p:extLst>
          </p:nvPr>
        </p:nvGraphicFramePr>
        <p:xfrm>
          <a:off x="4716016" y="1196752"/>
          <a:ext cx="4320480" cy="2232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6" name="Worksheet" r:id="rId5" imgW="4591080" imgH="2771775" progId="Excel.Sheet.8">
                  <p:link updateAutomatic="1"/>
                </p:oleObj>
              </mc:Choice>
              <mc:Fallback>
                <p:oleObj name="Worksheet" r:id="rId5" imgW="4591080" imgH="2771775" progId="Excel.Shee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196752"/>
                        <a:ext cx="4320480" cy="22322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88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485552"/>
              </p:ext>
            </p:extLst>
          </p:nvPr>
        </p:nvGraphicFramePr>
        <p:xfrm>
          <a:off x="4716016" y="3861048"/>
          <a:ext cx="4320480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7" name="Worksheet" r:id="rId7" imgW="4591080" imgH="2762340" progId="Excel.Sheet.8">
                  <p:link updateAutomatic="1"/>
                </p:oleObj>
              </mc:Choice>
              <mc:Fallback>
                <p:oleObj name="Worksheet" r:id="rId7" imgW="4591080" imgH="2762340" progId="Excel.Sheet.8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3861048"/>
                        <a:ext cx="4320480" cy="2304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16016" y="3429000"/>
            <a:ext cx="4320480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Evolution of </a:t>
            </a: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the NPL </a:t>
            </a: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coverage ratio</a:t>
            </a:r>
            <a:endParaRPr lang="hu-HU" sz="1400" b="1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/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(</a:t>
            </a:r>
            <a:r>
              <a:rPr lang="hu-HU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%</a:t>
            </a: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16016" y="836712"/>
            <a:ext cx="4320480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Evolution of provisions in the sector</a:t>
            </a:r>
            <a:endParaRPr lang="hu-HU" sz="1400" b="1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/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(</a:t>
            </a:r>
            <a:r>
              <a:rPr lang="en-US" sz="800" b="1" dirty="0" err="1" smtClean="0">
                <a:solidFill>
                  <a:sysClr val="windowText" lastClr="000000"/>
                </a:solidFill>
                <a:latin typeface="Calibri" pitchFamily="34" charset="0"/>
              </a:rPr>
              <a:t>bln</a:t>
            </a: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 RON)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idx="1"/>
          </p:nvPr>
        </p:nvSpPr>
        <p:spPr>
          <a:xfrm>
            <a:off x="107504" y="4509120"/>
            <a:ext cx="4464496" cy="1584177"/>
          </a:xfrm>
          <a:solidFill>
            <a:srgbClr val="92D050">
              <a:alpha val="50000"/>
            </a:srgbClr>
          </a:solidFill>
        </p:spPr>
        <p:txBody>
          <a:bodyPr/>
          <a:lstStyle/>
          <a:p>
            <a:pPr algn="just"/>
            <a:r>
              <a:rPr lang="hu-HU" sz="1100" dirty="0" smtClean="0">
                <a:latin typeface="Calibri" pitchFamily="34" charset="0"/>
              </a:rPr>
              <a:t>A bankszektor NPL rátája 2011-ben 2,2%-kal emelkedett 14,1%-ra, ami elmarad a 2010-es (4,0%) ill. a 2009-es (5,1%) növekedési ütemtől, ez mindenképp jó hír, azonban az továbbra is bizonytalan, hogy pontosan mikor történhet meg a trendforduló. Az év elején a céltartalékok volumene csak lassan bővült, azonban később egy gyorsulás volt tapasztalható, ami jelentős mértékben befolyásolta a bankszektor eredményességét. Csökkenésre csak az év utolsó hónapjában került sor. Az NPL-ek céltartalékkal való fedezettsége továbbra is jó.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F48CAD-9D11-4135-9F5B-9CA78FAEC6DC}" type="slidenum">
              <a:rPr lang="hu-HU" smtClean="0">
                <a:latin typeface="Arial" pitchFamily="34" charset="0"/>
              </a:rPr>
              <a:pPr/>
              <a:t>17</a:t>
            </a:fld>
            <a:endParaRPr lang="hu-HU" smtClean="0"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r>
              <a:rPr lang="hu-HU" sz="800" dirty="0" smtClean="0">
                <a:solidFill>
                  <a:schemeClr val="bg1"/>
                </a:solidFill>
              </a:rPr>
              <a:t>*Group I - banks above 5% market share; Group II - banks with 1-5% market share; Group III - banks below 1% market share</a:t>
            </a:r>
          </a:p>
          <a:p>
            <a:r>
              <a:rPr lang="en-US" sz="800" dirty="0" err="1" smtClean="0">
                <a:solidFill>
                  <a:schemeClr val="bg1"/>
                </a:solidFill>
              </a:rPr>
              <a:t>Forrás</a:t>
            </a:r>
            <a:r>
              <a:rPr lang="en-US" sz="800" dirty="0" smtClean="0">
                <a:solidFill>
                  <a:schemeClr val="bg1"/>
                </a:solidFill>
              </a:rPr>
              <a:t>: NBR</a:t>
            </a:r>
            <a:r>
              <a:rPr lang="hu-HU" sz="800" dirty="0" smtClean="0">
                <a:solidFill>
                  <a:schemeClr val="bg1"/>
                </a:solidFill>
              </a:rPr>
              <a:t>, OTP research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0"/>
            <a:ext cx="822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kern="0" dirty="0" smtClean="0">
                <a:solidFill>
                  <a:srgbClr val="006F51"/>
                </a:solidFill>
                <a:latin typeface="Calibri" pitchFamily="34" charset="0"/>
                <a:ea typeface="+mj-ea"/>
                <a:cs typeface="+mj-cs"/>
              </a:rPr>
              <a:t>B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F5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ankszektor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6F5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38948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755314"/>
              </p:ext>
            </p:extLst>
          </p:nvPr>
        </p:nvGraphicFramePr>
        <p:xfrm>
          <a:off x="4729163" y="1196975"/>
          <a:ext cx="4307333" cy="3744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2" name="Worksheet" r:id="rId3" imgW="4562460" imgH="2771775" progId="Excel.Sheet.8">
                  <p:link updateAutomatic="1"/>
                </p:oleObj>
              </mc:Choice>
              <mc:Fallback>
                <p:oleObj name="Worksheet" r:id="rId3" imgW="4562460" imgH="2771775" progId="Excel.Shee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163" y="1196975"/>
                        <a:ext cx="4307333" cy="37441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16016" y="836712"/>
            <a:ext cx="4320480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libri" pitchFamily="34" charset="0"/>
              </a:rPr>
              <a:t>ROE</a:t>
            </a:r>
            <a:endParaRPr lang="hu-HU" sz="1400" b="1" dirty="0" smtClean="0">
              <a:latin typeface="Calibri" pitchFamily="34" charset="0"/>
            </a:endParaRPr>
          </a:p>
          <a:p>
            <a:pPr algn="ctr"/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(Annualized net profit / Average own capital) </a:t>
            </a:r>
          </a:p>
        </p:txBody>
      </p:sp>
      <p:graphicFrame>
        <p:nvGraphicFramePr>
          <p:cNvPr id="3894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765177"/>
              </p:ext>
            </p:extLst>
          </p:nvPr>
        </p:nvGraphicFramePr>
        <p:xfrm>
          <a:off x="107504" y="1196752"/>
          <a:ext cx="4464496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3" name="Worksheet" r:id="rId5" imgW="4591080" imgH="2762340" progId="Excel.Sheet.8">
                  <p:link updateAutomatic="1"/>
                </p:oleObj>
              </mc:Choice>
              <mc:Fallback>
                <p:oleObj name="Worksheet" r:id="rId5" imgW="4591080" imgH="2762340" progId="Excel.Shee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96752"/>
                        <a:ext cx="4464496" cy="3744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7504" y="836712"/>
            <a:ext cx="446449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hu-HU" sz="400" b="1" dirty="0" smtClean="0">
              <a:latin typeface="Calibri" pitchFamily="34" charset="0"/>
            </a:endParaRPr>
          </a:p>
          <a:p>
            <a:pPr algn="ctr"/>
            <a:r>
              <a:rPr lang="en-US" sz="1400" b="1" dirty="0" smtClean="0">
                <a:latin typeface="Calibri" pitchFamily="34" charset="0"/>
              </a:rPr>
              <a:t>Capital adequacy ratio</a:t>
            </a:r>
            <a:endParaRPr lang="hu-HU" sz="1400" b="1" dirty="0" smtClean="0">
              <a:latin typeface="Calibri" pitchFamily="34" charset="0"/>
            </a:endParaRPr>
          </a:p>
          <a:p>
            <a:pPr algn="ctr"/>
            <a:endParaRPr lang="en-US" sz="400" b="1" dirty="0" smtClea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6" name="Content Placeholder 7"/>
          <p:cNvSpPr>
            <a:spLocks noGrp="1"/>
          </p:cNvSpPr>
          <p:nvPr>
            <p:ph idx="1"/>
          </p:nvPr>
        </p:nvSpPr>
        <p:spPr>
          <a:xfrm>
            <a:off x="107504" y="4941168"/>
            <a:ext cx="7344816" cy="1152129"/>
          </a:xfrm>
          <a:solidFill>
            <a:srgbClr val="92D050">
              <a:alpha val="50000"/>
            </a:srgbClr>
          </a:solidFill>
        </p:spPr>
        <p:txBody>
          <a:bodyPr/>
          <a:lstStyle/>
          <a:p>
            <a:pPr algn="just"/>
            <a:r>
              <a:rPr lang="hu-HU" sz="1300" dirty="0" smtClean="0">
                <a:latin typeface="Calibri" pitchFamily="34" charset="0"/>
              </a:rPr>
              <a:t>A romániai bankszektor az előzetes adatok szerint közel 430 mió RON (RAS) veszteséggel zárta a 2011-es évet, ami kisebb mértékű mint az egy évvel korábbi (minusz 516 mió). </a:t>
            </a:r>
            <a:endParaRPr lang="en-US" sz="1300" dirty="0" smtClean="0">
              <a:latin typeface="Calibri" pitchFamily="34" charset="0"/>
            </a:endParaRPr>
          </a:p>
          <a:p>
            <a:pPr algn="just"/>
            <a:r>
              <a:rPr lang="hu-HU" sz="1300" dirty="0" smtClean="0">
                <a:latin typeface="Calibri" pitchFamily="34" charset="0"/>
              </a:rPr>
              <a:t>A tőkemegfelelési ráta márciustól kezdődően csőkkenni kezdett a szektorban, viszont a szeptemberi 13,4%-os mélypontot követően az év végére 14,5%-ra emelkedett.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7B175-504C-4490-8285-D64EEFA0B7EB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0"/>
            <a:ext cx="822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defRPr/>
            </a:pPr>
            <a:r>
              <a:rPr lang="hu-HU" sz="2400" b="1" kern="0" dirty="0" smtClean="0">
                <a:solidFill>
                  <a:srgbClr val="006F51"/>
                </a:solidFill>
                <a:latin typeface="Calibri" pitchFamily="34" charset="0"/>
              </a:rPr>
              <a:t>Devizatartalék és árfolyam</a:t>
            </a:r>
            <a:endParaRPr lang="en-US" sz="2400" b="1" kern="0" dirty="0" smtClean="0">
              <a:solidFill>
                <a:srgbClr val="006F51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6093296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</a:endParaRPr>
          </a:p>
          <a:p>
            <a:r>
              <a:rPr lang="en-US" sz="800" dirty="0" err="1" smtClean="0">
                <a:solidFill>
                  <a:schemeClr val="bg1"/>
                </a:solidFill>
              </a:rPr>
              <a:t>Forrás</a:t>
            </a:r>
            <a:r>
              <a:rPr lang="en-US" sz="800" dirty="0" smtClean="0">
                <a:solidFill>
                  <a:schemeClr val="bg1"/>
                </a:solidFill>
              </a:rPr>
              <a:t>: </a:t>
            </a:r>
            <a:r>
              <a:rPr lang="hu-HU" sz="800" dirty="0" smtClean="0">
                <a:solidFill>
                  <a:schemeClr val="bg1"/>
                </a:solidFill>
              </a:rPr>
              <a:t>NB</a:t>
            </a:r>
            <a:r>
              <a:rPr lang="en-US" sz="800" dirty="0" smtClean="0">
                <a:solidFill>
                  <a:schemeClr val="bg1"/>
                </a:solidFill>
              </a:rPr>
              <a:t>R</a:t>
            </a:r>
            <a:r>
              <a:rPr lang="hu-HU" sz="800" dirty="0" smtClean="0">
                <a:solidFill>
                  <a:schemeClr val="bg1"/>
                </a:solidFill>
              </a:rPr>
              <a:t>, Eurostat, OTP </a:t>
            </a:r>
            <a:r>
              <a:rPr lang="en-US" sz="800" dirty="0" smtClean="0">
                <a:solidFill>
                  <a:schemeClr val="bg1"/>
                </a:solidFill>
              </a:rPr>
              <a:t>research</a:t>
            </a:r>
            <a:endParaRPr lang="hu-HU" sz="800" dirty="0" smtClean="0">
              <a:solidFill>
                <a:schemeClr val="bg1"/>
              </a:solidFill>
            </a:endParaRPr>
          </a:p>
          <a:p>
            <a:r>
              <a:rPr lang="hu-HU" sz="800" dirty="0" smtClean="0">
                <a:solidFill>
                  <a:schemeClr val="bg1"/>
                </a:solidFill>
              </a:rPr>
              <a:t>Megjegyzés:* trading partners: EU27+Australia, </a:t>
            </a:r>
            <a:r>
              <a:rPr lang="en-US" sz="800" dirty="0" smtClean="0">
                <a:solidFill>
                  <a:schemeClr val="bg1"/>
                </a:solidFill>
              </a:rPr>
              <a:t>Australia, Canada, United States, Japan, Norway, New Zealand, Mexico, Switzerland, and Turkey </a:t>
            </a:r>
            <a:endParaRPr lang="en-US" sz="800" dirty="0">
              <a:solidFill>
                <a:schemeClr val="bg1"/>
              </a:solidFill>
            </a:endParaRPr>
          </a:p>
        </p:txBody>
      </p:sp>
      <p:graphicFrame>
        <p:nvGraphicFramePr>
          <p:cNvPr id="67628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035987"/>
              </p:ext>
            </p:extLst>
          </p:nvPr>
        </p:nvGraphicFramePr>
        <p:xfrm>
          <a:off x="107504" y="1196752"/>
          <a:ext cx="4464496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49" name="Worksheet" r:id="rId3" imgW="4667220" imgH="2762340" progId="Excel.Sheet.8">
                  <p:link updateAutomatic="1"/>
                </p:oleObj>
              </mc:Choice>
              <mc:Fallback>
                <p:oleObj name="Worksheet" r:id="rId3" imgW="4667220" imgH="2762340" progId="Excel.Sheet.8">
                  <p:link updateAutomatic="1"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96752"/>
                        <a:ext cx="4464496" cy="3312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7504" y="836712"/>
            <a:ext cx="446449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Foreign exchange reserves of  the NBR</a:t>
            </a:r>
            <a:endParaRPr lang="en-US" sz="1400" b="1" dirty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(</a:t>
            </a:r>
            <a:r>
              <a:rPr lang="en-US" sz="800" b="1" dirty="0" err="1" smtClean="0">
                <a:solidFill>
                  <a:sysClr val="windowText" lastClr="000000"/>
                </a:solidFill>
                <a:latin typeface="Calibri" pitchFamily="34" charset="0"/>
              </a:rPr>
              <a:t>bln</a:t>
            </a: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 EUR)</a:t>
            </a:r>
          </a:p>
        </p:txBody>
      </p:sp>
      <p:graphicFrame>
        <p:nvGraphicFramePr>
          <p:cNvPr id="67629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229779"/>
              </p:ext>
            </p:extLst>
          </p:nvPr>
        </p:nvGraphicFramePr>
        <p:xfrm>
          <a:off x="4716016" y="1196752"/>
          <a:ext cx="4320480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0" name="Worksheet" r:id="rId5" imgW="4591080" imgH="2762340" progId="Excel.Sheet.8">
                  <p:link updateAutomatic="1"/>
                </p:oleObj>
              </mc:Choice>
              <mc:Fallback>
                <p:oleObj name="Worksheet" r:id="rId5" imgW="4591080" imgH="2762340" progId="Excel.Sheet.8">
                  <p:link updateAutomatic="1"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196752"/>
                        <a:ext cx="4320480" cy="2520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16016" y="836712"/>
            <a:ext cx="4320480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400" b="1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RON, PLN, HUF vs. EUR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400" b="1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0" name="Content Placeholder 7"/>
          <p:cNvSpPr>
            <a:spLocks noGrp="1"/>
          </p:cNvSpPr>
          <p:nvPr>
            <p:ph idx="1"/>
          </p:nvPr>
        </p:nvSpPr>
        <p:spPr>
          <a:xfrm>
            <a:off x="107504" y="4509120"/>
            <a:ext cx="4464496" cy="1584177"/>
          </a:xfrm>
          <a:solidFill>
            <a:srgbClr val="92D050">
              <a:alpha val="50000"/>
            </a:srgbClr>
          </a:solidFill>
        </p:spPr>
        <p:txBody>
          <a:bodyPr/>
          <a:lstStyle/>
          <a:p>
            <a:pPr algn="just"/>
            <a:r>
              <a:rPr lang="en-US" sz="1000" dirty="0" err="1" smtClean="0">
                <a:latin typeface="Calibri" pitchFamily="34" charset="0"/>
              </a:rPr>
              <a:t>Az</a:t>
            </a:r>
            <a:r>
              <a:rPr lang="en-US" sz="1000" dirty="0" smtClean="0">
                <a:latin typeface="Calibri" pitchFamily="34" charset="0"/>
              </a:rPr>
              <a:t> RNB </a:t>
            </a:r>
            <a:r>
              <a:rPr lang="en-US" sz="1000" dirty="0" err="1" smtClean="0">
                <a:latin typeface="Calibri" pitchFamily="34" charset="0"/>
              </a:rPr>
              <a:t>devizatartaléka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összességében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stabilan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alakult</a:t>
            </a:r>
            <a:r>
              <a:rPr lang="en-US" sz="1000" dirty="0" smtClean="0">
                <a:latin typeface="Calibri" pitchFamily="34" charset="0"/>
              </a:rPr>
              <a:t> 2011 </a:t>
            </a:r>
            <a:r>
              <a:rPr lang="en-US" sz="1000" dirty="0" err="1" smtClean="0">
                <a:latin typeface="Calibri" pitchFamily="34" charset="0"/>
              </a:rPr>
              <a:t>folyamán</a:t>
            </a:r>
            <a:r>
              <a:rPr lang="en-US" sz="1000" dirty="0" smtClean="0">
                <a:latin typeface="Calibri" pitchFamily="34" charset="0"/>
              </a:rPr>
              <a:t>, </a:t>
            </a:r>
            <a:r>
              <a:rPr lang="en-US" sz="1000" dirty="0" err="1" smtClean="0">
                <a:latin typeface="Calibri" pitchFamily="34" charset="0"/>
              </a:rPr>
              <a:t>decemberben</a:t>
            </a:r>
            <a:r>
              <a:rPr lang="en-US" sz="1000" dirty="0" smtClean="0">
                <a:latin typeface="Calibri" pitchFamily="34" charset="0"/>
              </a:rPr>
              <a:t> 33,2 </a:t>
            </a:r>
            <a:r>
              <a:rPr lang="en-US" sz="1000" dirty="0" err="1" smtClean="0">
                <a:latin typeface="Calibri" pitchFamily="34" charset="0"/>
              </a:rPr>
              <a:t>mrd</a:t>
            </a:r>
            <a:r>
              <a:rPr lang="en-US" sz="1000" dirty="0" smtClean="0">
                <a:latin typeface="Calibri" pitchFamily="34" charset="0"/>
              </a:rPr>
              <a:t> EUR-</a:t>
            </a:r>
            <a:r>
              <a:rPr lang="en-US" sz="1000" dirty="0" err="1" smtClean="0">
                <a:latin typeface="Calibri" pitchFamily="34" charset="0"/>
              </a:rPr>
              <a:t>ra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emelkedett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az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egy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évvel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korábbi</a:t>
            </a:r>
            <a:r>
              <a:rPr lang="en-US" sz="1000" dirty="0" smtClean="0">
                <a:latin typeface="Calibri" pitchFamily="34" charset="0"/>
              </a:rPr>
              <a:t> 32,4 </a:t>
            </a:r>
            <a:r>
              <a:rPr lang="en-US" sz="1000" dirty="0" err="1" smtClean="0">
                <a:latin typeface="Calibri" pitchFamily="34" charset="0"/>
              </a:rPr>
              <a:t>mrd</a:t>
            </a:r>
            <a:r>
              <a:rPr lang="en-US" sz="1000" dirty="0" smtClean="0">
                <a:latin typeface="Calibri" pitchFamily="34" charset="0"/>
              </a:rPr>
              <a:t>-</a:t>
            </a:r>
            <a:r>
              <a:rPr lang="hu-HU" sz="1000" dirty="0" smtClean="0">
                <a:latin typeface="Calibri" pitchFamily="34" charset="0"/>
              </a:rPr>
              <a:t>ról</a:t>
            </a:r>
            <a:r>
              <a:rPr lang="en-US" sz="1000" dirty="0" smtClean="0">
                <a:latin typeface="Calibri" pitchFamily="34" charset="0"/>
              </a:rPr>
              <a:t>.</a:t>
            </a:r>
          </a:p>
          <a:p>
            <a:pPr algn="just"/>
            <a:r>
              <a:rPr lang="hu-HU" sz="1000" dirty="0" smtClean="0">
                <a:latin typeface="Calibri" pitchFamily="34" charset="0"/>
              </a:rPr>
              <a:t>A RON árfolyama az elmúlt évben nem módosult jelentősen. Más régiós fizetőeszközökkel szemben a RON volatilitása továbbra is sokkal alacsonyabb. 2011 szeptemberében a lej átlépte a 4.3-as szintet az EUR-val szemben, ezt követően tartósan nem is erősödött vissza.</a:t>
            </a:r>
          </a:p>
          <a:p>
            <a:pPr algn="just"/>
            <a:r>
              <a:rPr lang="hu-HU" sz="1000" dirty="0" smtClean="0">
                <a:latin typeface="Calibri" pitchFamily="34" charset="0"/>
              </a:rPr>
              <a:t>A válság előtt a reál árfolyam folyamatosan emelkedett, ami a versenyképesség csökkenését jelentette, a válságot követően javulás volt megfigyelhető.</a:t>
            </a:r>
          </a:p>
        </p:txBody>
      </p:sp>
      <p:graphicFrame>
        <p:nvGraphicFramePr>
          <p:cNvPr id="67630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352762"/>
              </p:ext>
            </p:extLst>
          </p:nvPr>
        </p:nvGraphicFramePr>
        <p:xfrm>
          <a:off x="4716016" y="4077072"/>
          <a:ext cx="4303018" cy="2618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1" name="Worksheet" r:id="rId7" imgW="4591080" imgH="2762340" progId="Excel.Sheet.8">
                  <p:link updateAutomatic="1"/>
                </p:oleObj>
              </mc:Choice>
              <mc:Fallback>
                <p:oleObj name="Worksheet" r:id="rId7" imgW="4591080" imgH="2762340" progId="Excel.Sheet.8">
                  <p:link updateAutomatic="1"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4077072"/>
                        <a:ext cx="4303018" cy="26182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16016" y="3717032"/>
            <a:ext cx="4320480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Real effective exchange rate vs. 35 trading partners*</a:t>
            </a:r>
          </a:p>
          <a:p>
            <a:pPr algn="ctr"/>
            <a:r>
              <a:rPr lang="hu-HU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(YoY%, </a:t>
            </a:r>
            <a:r>
              <a:rPr lang="en-US" sz="800" b="1" dirty="0" smtClean="0"/>
              <a:t>a positive value means a loss of competitiveness</a:t>
            </a:r>
            <a:r>
              <a:rPr lang="hu-HU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)</a:t>
            </a:r>
            <a:endParaRPr lang="en-US" sz="800" b="1" dirty="0" smtClea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F48CAD-9D11-4135-9F5B-9CA78FAEC6DC}" type="slidenum">
              <a:rPr lang="hu-HU" smtClean="0">
                <a:latin typeface="Arial" pitchFamily="34" charset="0"/>
              </a:rPr>
              <a:pPr/>
              <a:t>19</a:t>
            </a:fld>
            <a:endParaRPr lang="hu-HU" smtClean="0"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800" dirty="0" err="1" smtClean="0">
                <a:solidFill>
                  <a:schemeClr val="bg1"/>
                </a:solidFill>
              </a:rPr>
              <a:t>Forrás</a:t>
            </a:r>
            <a:r>
              <a:rPr lang="en-US" sz="800" dirty="0" smtClean="0">
                <a:solidFill>
                  <a:schemeClr val="bg1"/>
                </a:solidFill>
              </a:rPr>
              <a:t>: </a:t>
            </a:r>
            <a:r>
              <a:rPr lang="hu-HU" sz="800" dirty="0" smtClean="0">
                <a:solidFill>
                  <a:schemeClr val="bg1"/>
                </a:solidFill>
              </a:rPr>
              <a:t>INS, Eurostat, OTP </a:t>
            </a:r>
            <a:r>
              <a:rPr lang="en-US" sz="800" dirty="0" smtClean="0">
                <a:solidFill>
                  <a:schemeClr val="bg1"/>
                </a:solidFill>
              </a:rPr>
              <a:t>research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0"/>
            <a:ext cx="822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defRPr/>
            </a:pPr>
            <a:r>
              <a:rPr lang="hu-HU" sz="2400" b="1" kern="0" dirty="0" smtClean="0">
                <a:solidFill>
                  <a:srgbClr val="006F51"/>
                </a:solidFill>
                <a:latin typeface="Calibri" pitchFamily="34" charset="0"/>
              </a:rPr>
              <a:t>Építőipar</a:t>
            </a:r>
            <a:endParaRPr lang="en-US" sz="2400" b="1" kern="0" dirty="0" smtClean="0">
              <a:solidFill>
                <a:srgbClr val="006F51"/>
              </a:solidFill>
              <a:latin typeface="Calibri" pitchFamily="34" charset="0"/>
            </a:endParaRPr>
          </a:p>
        </p:txBody>
      </p:sp>
      <p:graphicFrame>
        <p:nvGraphicFramePr>
          <p:cNvPr id="77863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538818"/>
              </p:ext>
            </p:extLst>
          </p:nvPr>
        </p:nvGraphicFramePr>
        <p:xfrm>
          <a:off x="107504" y="1196752"/>
          <a:ext cx="4464496" cy="381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84" name="Worksheet" r:id="rId3" imgW="4591080" imgH="2781210" progId="Excel.Sheet.8">
                  <p:link updateAutomatic="1"/>
                </p:oleObj>
              </mc:Choice>
              <mc:Fallback>
                <p:oleObj name="Worksheet" r:id="rId3" imgW="4591080" imgH="2781210" progId="Excel.Sheet.8">
                  <p:link updateAutomatic="1"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96752"/>
                        <a:ext cx="4464496" cy="38164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7504" y="836712"/>
            <a:ext cx="446449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Construction production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(seasonally adjusted data)</a:t>
            </a:r>
            <a:endParaRPr lang="en-US" sz="800" b="1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graphicFrame>
        <p:nvGraphicFramePr>
          <p:cNvPr id="77864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475580"/>
              </p:ext>
            </p:extLst>
          </p:nvPr>
        </p:nvGraphicFramePr>
        <p:xfrm>
          <a:off x="4716016" y="1196752"/>
          <a:ext cx="4320480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85" name="Worksheet" r:id="rId5" imgW="4600530" imgH="2762340" progId="Excel.Sheet.8">
                  <p:link updateAutomatic="1"/>
                </p:oleObj>
              </mc:Choice>
              <mc:Fallback>
                <p:oleObj name="Worksheet" r:id="rId5" imgW="4600530" imgH="2762340" progId="Excel.Sheet.8">
                  <p:link updateAutomatic="1"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196752"/>
                        <a:ext cx="4320480" cy="2520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716016" y="836712"/>
            <a:ext cx="4320480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latin typeface="Calibri" pitchFamily="34" charset="0"/>
              </a:rPr>
              <a:t>Construction production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latin typeface="Calibri" pitchFamily="34" charset="0"/>
              </a:rPr>
              <a:t>(2008</a:t>
            </a:r>
            <a:r>
              <a:rPr lang="hu-HU" sz="800" b="1" dirty="0" smtClean="0">
                <a:latin typeface="Calibri" pitchFamily="34" charset="0"/>
              </a:rPr>
              <a:t> average</a:t>
            </a:r>
            <a:r>
              <a:rPr lang="en-US" sz="800" b="1" dirty="0" smtClean="0">
                <a:latin typeface="Calibri" pitchFamily="34" charset="0"/>
              </a:rPr>
              <a:t>=100, 3M moving average)</a:t>
            </a:r>
            <a:endParaRPr lang="en-US" sz="800" b="1" dirty="0">
              <a:latin typeface="Calibri" pitchFamily="34" charset="0"/>
            </a:endParaRPr>
          </a:p>
        </p:txBody>
      </p:sp>
      <p:graphicFrame>
        <p:nvGraphicFramePr>
          <p:cNvPr id="77865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163146"/>
              </p:ext>
            </p:extLst>
          </p:nvPr>
        </p:nvGraphicFramePr>
        <p:xfrm>
          <a:off x="4716016" y="4005064"/>
          <a:ext cx="4320480" cy="2448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86" name="Worksheet" r:id="rId7" imgW="4591080" imgH="2771775" progId="Excel.Sheet.8">
                  <p:link updateAutomatic="1"/>
                </p:oleObj>
              </mc:Choice>
              <mc:Fallback>
                <p:oleObj name="Worksheet" r:id="rId7" imgW="4591080" imgH="2771775" progId="Excel.Sheet.8">
                  <p:link updateAutomatic="1"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4005064"/>
                        <a:ext cx="4320480" cy="2448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716016" y="3717032"/>
            <a:ext cx="4320480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New permits for residential buildings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idx="1"/>
          </p:nvPr>
        </p:nvSpPr>
        <p:spPr>
          <a:xfrm>
            <a:off x="107504" y="5013176"/>
            <a:ext cx="4464496" cy="1080121"/>
          </a:xfrm>
          <a:solidFill>
            <a:srgbClr val="92D050">
              <a:alpha val="50000"/>
            </a:srgbClr>
          </a:solidFill>
        </p:spPr>
        <p:txBody>
          <a:bodyPr/>
          <a:lstStyle/>
          <a:p>
            <a:pPr algn="just"/>
            <a:r>
              <a:rPr lang="hu-HU" sz="1300" dirty="0" smtClean="0">
                <a:latin typeface="Calibri" pitchFamily="34" charset="0"/>
              </a:rPr>
              <a:t>Az építőipar a helyreállás jeleit mutatja, ez már régiós összehasonlításban is látható.</a:t>
            </a:r>
          </a:p>
          <a:p>
            <a:pPr algn="just"/>
            <a:r>
              <a:rPr lang="hu-HU" sz="1300" dirty="0" smtClean="0">
                <a:latin typeface="Calibri" pitchFamily="34" charset="0"/>
              </a:rPr>
              <a:t>A kiadott építkezési engedélyek száma  újból elkezdett növekedni.</a:t>
            </a:r>
          </a:p>
        </p:txBody>
      </p:sp>
    </p:spTree>
    <p:extLst>
      <p:ext uri="{BB962C8B-B14F-4D97-AF65-F5344CB8AC3E}">
        <p14:creationId xmlns:p14="http://schemas.microsoft.com/office/powerpoint/2010/main" val="158530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F48CAD-9D11-4135-9F5B-9CA78FAEC6DC}" type="slidenum">
              <a:rPr lang="hu-HU" smtClean="0">
                <a:latin typeface="Arial" pitchFamily="34" charset="0"/>
              </a:rPr>
              <a:pPr/>
              <a:t>2</a:t>
            </a:fld>
            <a:endParaRPr lang="hu-HU" dirty="0" smtClean="0"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hu-HU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Forrás:IMF - 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World Economic Outlook</a:t>
            </a:r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September 2011, OTP research</a:t>
            </a:r>
          </a:p>
          <a:p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Megjegyzés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a 2011</a:t>
            </a:r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 </a:t>
            </a:r>
            <a:r>
              <a:rPr lang="en-US" sz="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vonatkoz</a:t>
            </a:r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ó adatok becsültek</a:t>
            </a:r>
            <a:endParaRPr lang="en-US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0"/>
            <a:ext cx="822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kern="0" dirty="0" smtClean="0">
                <a:solidFill>
                  <a:srgbClr val="006F51"/>
                </a:solidFill>
                <a:latin typeface="Calibri" pitchFamily="34" charset="0"/>
                <a:ea typeface="+mj-ea"/>
                <a:cs typeface="+mj-cs"/>
              </a:rPr>
              <a:t>Általános tendenciák a világban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6F5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7" name="Content Placeholder 7"/>
          <p:cNvSpPr>
            <a:spLocks noGrp="1"/>
          </p:cNvSpPr>
          <p:nvPr>
            <p:ph idx="1"/>
          </p:nvPr>
        </p:nvSpPr>
        <p:spPr>
          <a:xfrm>
            <a:off x="107504" y="4509120"/>
            <a:ext cx="4464496" cy="1584177"/>
          </a:xfrm>
          <a:solidFill>
            <a:srgbClr val="92D050">
              <a:alpha val="50000"/>
            </a:srgbClr>
          </a:solidFill>
        </p:spPr>
        <p:txBody>
          <a:bodyPr/>
          <a:lstStyle/>
          <a:p>
            <a:pPr algn="just"/>
            <a:r>
              <a:rPr lang="hu-HU" sz="1100" dirty="0" smtClean="0">
                <a:latin typeface="Calibri" pitchFamily="34" charset="0"/>
              </a:rPr>
              <a:t>A világ GDP-je az előzetes becslések szerint 2011-ben elérte a 70.000 mrd USD-t. A reál növekedés a 2010-es 5,2%-ról 3,8%-ra mérséklődött. A növekedés motorját továbbra is a fejlődő országok adják +6,2%-kal, a fejlettek csak +1,6%-ot tudtak felmutatni, azonban a lassulás sajnos mindkét csoportra jellemző volt.</a:t>
            </a:r>
          </a:p>
          <a:p>
            <a:pPr algn="just"/>
            <a:r>
              <a:rPr lang="hu-HU" sz="1100" dirty="0" smtClean="0">
                <a:latin typeface="Calibri" pitchFamily="34" charset="0"/>
              </a:rPr>
              <a:t>A Európai Unió részesedése a világ össztermékében folyamatosan csökken, az elmúlt 10 év során közel 5%-kal esett 20,0%-ra</a:t>
            </a:r>
            <a:r>
              <a:rPr lang="en-US" sz="1100" dirty="0" smtClean="0">
                <a:latin typeface="Calibri" pitchFamily="34" charset="0"/>
              </a:rPr>
              <a:t> </a:t>
            </a:r>
            <a:r>
              <a:rPr lang="hu-HU" sz="1100" dirty="0" smtClean="0">
                <a:latin typeface="Calibri" pitchFamily="34" charset="0"/>
              </a:rPr>
              <a:t>(egyébként Románia súlya 0,34%)</a:t>
            </a:r>
            <a:r>
              <a:rPr lang="hu-HU" sz="1150" dirty="0" smtClean="0">
                <a:latin typeface="Calibri" pitchFamily="34" charset="0"/>
              </a:rPr>
              <a:t>.</a:t>
            </a:r>
          </a:p>
          <a:p>
            <a:pPr algn="just"/>
            <a:endParaRPr lang="hu-HU" sz="1200" dirty="0" smtClean="0">
              <a:latin typeface="Calibri" pitchFamily="34" charset="0"/>
            </a:endParaRPr>
          </a:p>
        </p:txBody>
      </p:sp>
      <p:graphicFrame>
        <p:nvGraphicFramePr>
          <p:cNvPr id="1054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636773"/>
              </p:ext>
            </p:extLst>
          </p:nvPr>
        </p:nvGraphicFramePr>
        <p:xfrm>
          <a:off x="107504" y="1124744"/>
          <a:ext cx="4464496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9" name="Worksheet" r:id="rId3" imgW="4591080" imgH="2762340" progId="Excel.Sheet.8">
                  <p:link updateAutomatic="1"/>
                </p:oleObj>
              </mc:Choice>
              <mc:Fallback>
                <p:oleObj name="Worksheet" r:id="rId3" imgW="4591080" imgH="2762340" progId="Excel.Sheet.8">
                  <p:link updateAutomatic="1"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24744"/>
                        <a:ext cx="4464496" cy="338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7504" y="836712"/>
            <a:ext cx="446449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Evolution of world</a:t>
            </a: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’s GDP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(current prices, </a:t>
            </a:r>
            <a:r>
              <a:rPr lang="en-US" sz="800" b="1" dirty="0" err="1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bln</a:t>
            </a: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USD)</a:t>
            </a:r>
          </a:p>
        </p:txBody>
      </p:sp>
      <p:graphicFrame>
        <p:nvGraphicFramePr>
          <p:cNvPr id="1054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03256"/>
              </p:ext>
            </p:extLst>
          </p:nvPr>
        </p:nvGraphicFramePr>
        <p:xfrm>
          <a:off x="4716016" y="1196752"/>
          <a:ext cx="4320480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0" name="Worksheet" r:id="rId5" imgW="4591080" imgH="2762340" progId="Excel.Sheet.8">
                  <p:link updateAutomatic="1"/>
                </p:oleObj>
              </mc:Choice>
              <mc:Fallback>
                <p:oleObj name="Worksheet" r:id="rId5" imgW="4591080" imgH="2762340" progId="Excel.Sheet.8">
                  <p:link updateAutomatic="1"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196752"/>
                        <a:ext cx="4320480" cy="2520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716016" y="836712"/>
            <a:ext cx="4320480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Shares of the world</a:t>
            </a: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’s</a:t>
            </a: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GDP in 2011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(GDP based on purchasing-power-parity)</a:t>
            </a:r>
            <a:endParaRPr lang="en-US" sz="800" b="1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54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279465"/>
              </p:ext>
            </p:extLst>
          </p:nvPr>
        </p:nvGraphicFramePr>
        <p:xfrm>
          <a:off x="4716016" y="4077072"/>
          <a:ext cx="4320480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1" name="Worksheet" r:id="rId7" imgW="4591080" imgH="2762340" progId="Excel.Sheet.8">
                  <p:link updateAutomatic="1"/>
                </p:oleObj>
              </mc:Choice>
              <mc:Fallback>
                <p:oleObj name="Worksheet" r:id="rId7" imgW="4591080" imgH="2762340" progId="Excel.Sheet.8">
                  <p:link updateAutomatic="1"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4077072"/>
                        <a:ext cx="4320480" cy="2520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716016" y="3717032"/>
            <a:ext cx="4320480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Yearly increases of the EU27 share in world</a:t>
            </a: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’s</a:t>
            </a: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 GDP</a:t>
            </a:r>
            <a:endParaRPr lang="en-US" sz="1400" b="1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(GDP based on purchasing-power-parity, %)</a:t>
            </a:r>
            <a:endParaRPr lang="en-US" sz="800" b="1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7B175-504C-4490-8285-D64EEFA0B7EB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0"/>
            <a:ext cx="822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defRPr/>
            </a:pPr>
            <a:r>
              <a:rPr lang="hu-HU" sz="2400" b="1" kern="0" dirty="0" smtClean="0">
                <a:solidFill>
                  <a:srgbClr val="006F51"/>
                </a:solidFill>
                <a:latin typeface="Calibri" pitchFamily="34" charset="0"/>
              </a:rPr>
              <a:t>Államháztartás</a:t>
            </a:r>
            <a:endParaRPr lang="en-US" sz="2400" b="1" kern="0" dirty="0" smtClean="0">
              <a:solidFill>
                <a:srgbClr val="006F51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609329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800" dirty="0" err="1" smtClean="0">
                <a:solidFill>
                  <a:schemeClr val="bg1"/>
                </a:solidFill>
              </a:rPr>
              <a:t>Forrás</a:t>
            </a:r>
            <a:r>
              <a:rPr lang="en-US" sz="800" dirty="0" smtClean="0">
                <a:solidFill>
                  <a:schemeClr val="bg1"/>
                </a:solidFill>
              </a:rPr>
              <a:t>: Ministry of Public Finance, IMF,</a:t>
            </a:r>
            <a:r>
              <a:rPr lang="hu-HU" sz="800" dirty="0" smtClean="0">
                <a:solidFill>
                  <a:schemeClr val="bg1"/>
                </a:solidFill>
              </a:rPr>
              <a:t> OTP </a:t>
            </a:r>
            <a:r>
              <a:rPr lang="en-US" sz="800" dirty="0" smtClean="0">
                <a:solidFill>
                  <a:schemeClr val="bg1"/>
                </a:solidFill>
              </a:rPr>
              <a:t>research</a:t>
            </a:r>
            <a:endParaRPr lang="en-US" sz="800" dirty="0">
              <a:solidFill>
                <a:schemeClr val="bg1"/>
              </a:solidFill>
            </a:endParaRPr>
          </a:p>
        </p:txBody>
      </p:sp>
      <p:graphicFrame>
        <p:nvGraphicFramePr>
          <p:cNvPr id="9525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209248"/>
              </p:ext>
            </p:extLst>
          </p:nvPr>
        </p:nvGraphicFramePr>
        <p:xfrm>
          <a:off x="107504" y="1124744"/>
          <a:ext cx="4464496" cy="32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1" name="Worksheet" r:id="rId3" imgW="4591080" imgH="2762340" progId="Excel.Sheet.8">
                  <p:link updateAutomatic="1"/>
                </p:oleObj>
              </mc:Choice>
              <mc:Fallback>
                <p:oleObj name="Worksheet" r:id="rId3" imgW="4591080" imgH="2762340" progId="Excel.Shee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24744"/>
                        <a:ext cx="4464496" cy="3240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7504" y="836712"/>
            <a:ext cx="446449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latin typeface="Calibri" pitchFamily="34" charset="0"/>
              </a:rPr>
              <a:t>Budget deficit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latin typeface="Calibri" pitchFamily="34" charset="0"/>
              </a:rPr>
              <a:t>(</a:t>
            </a:r>
            <a:r>
              <a:rPr lang="hu-HU" sz="800" b="1" dirty="0" smtClean="0">
                <a:latin typeface="Calibri" pitchFamily="34" charset="0"/>
              </a:rPr>
              <a:t>cash basis, </a:t>
            </a:r>
            <a:r>
              <a:rPr lang="en-US" sz="800" b="1" dirty="0" smtClean="0">
                <a:latin typeface="Calibri" pitchFamily="34" charset="0"/>
              </a:rPr>
              <a:t>GDP%)</a:t>
            </a:r>
            <a:endParaRPr lang="en-US" sz="800" dirty="0">
              <a:latin typeface="Calibri" pitchFamily="34" charset="0"/>
            </a:endParaRPr>
          </a:p>
        </p:txBody>
      </p:sp>
      <p:graphicFrame>
        <p:nvGraphicFramePr>
          <p:cNvPr id="9525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25484"/>
              </p:ext>
            </p:extLst>
          </p:nvPr>
        </p:nvGraphicFramePr>
        <p:xfrm>
          <a:off x="4716016" y="836712"/>
          <a:ext cx="4320480" cy="288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2" name="Worksheet" r:id="rId5" imgW="4591080" imgH="2762340" progId="Excel.Sheet.8">
                  <p:link updateAutomatic="1"/>
                </p:oleObj>
              </mc:Choice>
              <mc:Fallback>
                <p:oleObj name="Worksheet" r:id="rId5" imgW="4591080" imgH="2762340" progId="Excel.Shee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836712"/>
                        <a:ext cx="4320480" cy="2880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716016" y="836712"/>
            <a:ext cx="4320480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VAT - revenue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</a:rPr>
              <a:t>(</a:t>
            </a:r>
            <a:r>
              <a:rPr lang="hu-HU" sz="800" dirty="0" err="1" smtClean="0">
                <a:solidFill>
                  <a:sysClr val="windowText" lastClr="000000"/>
                </a:solidFill>
                <a:latin typeface="Calibri" pitchFamily="34" charset="0"/>
              </a:rPr>
              <a:t>b</a:t>
            </a:r>
            <a:r>
              <a:rPr lang="en-US" sz="800" dirty="0" err="1" smtClean="0">
                <a:solidFill>
                  <a:sysClr val="windowText" lastClr="000000"/>
                </a:solidFill>
                <a:latin typeface="Calibri" pitchFamily="34" charset="0"/>
              </a:rPr>
              <a:t>ln</a:t>
            </a: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</a:rPr>
              <a:t> RON)</a:t>
            </a:r>
          </a:p>
        </p:txBody>
      </p:sp>
      <p:graphicFrame>
        <p:nvGraphicFramePr>
          <p:cNvPr id="9525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98281"/>
              </p:ext>
            </p:extLst>
          </p:nvPr>
        </p:nvGraphicFramePr>
        <p:xfrm>
          <a:off x="4716016" y="4077072"/>
          <a:ext cx="4320480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3" name="Worksheet" r:id="rId7" imgW="4591080" imgH="2762340" progId="Excel.Sheet.8">
                  <p:link updateAutomatic="1"/>
                </p:oleObj>
              </mc:Choice>
              <mc:Fallback>
                <p:oleObj name="Worksheet" r:id="rId7" imgW="4591080" imgH="2762340" progId="Excel.Sheet.8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4077072"/>
                        <a:ext cx="4320480" cy="2448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716016" y="3717032"/>
            <a:ext cx="4320480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Wages - expenditure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(</a:t>
            </a:r>
            <a:r>
              <a:rPr lang="hu-HU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bl</a:t>
            </a: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n RON</a:t>
            </a: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</a:rPr>
              <a:t>)</a:t>
            </a:r>
            <a:endParaRPr lang="en-US" sz="80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1" name="Content Placeholder 7"/>
          <p:cNvSpPr>
            <a:spLocks noGrp="1"/>
          </p:cNvSpPr>
          <p:nvPr>
            <p:ph idx="1"/>
          </p:nvPr>
        </p:nvSpPr>
        <p:spPr>
          <a:xfrm>
            <a:off x="107504" y="4509120"/>
            <a:ext cx="4464496" cy="1584177"/>
          </a:xfrm>
          <a:solidFill>
            <a:srgbClr val="92D050">
              <a:alpha val="50000"/>
            </a:srgbClr>
          </a:solidFill>
        </p:spPr>
        <p:txBody>
          <a:bodyPr/>
          <a:lstStyle/>
          <a:p>
            <a:pPr algn="just"/>
            <a:r>
              <a:rPr lang="hu-HU" sz="1200" dirty="0" smtClean="0">
                <a:latin typeface="Calibri" pitchFamily="34" charset="0"/>
              </a:rPr>
              <a:t>A kormánynak, ahogy arra a korábbi adatok alapján számítani lehetett, sikerült teljesítenie a 2012-re kitűzött, és egyébként ambiciózusnak mondható, hiánycélt.</a:t>
            </a:r>
            <a:endParaRPr lang="en-US" sz="1200" dirty="0" smtClean="0">
              <a:latin typeface="Calibri" pitchFamily="34" charset="0"/>
            </a:endParaRPr>
          </a:p>
          <a:p>
            <a:pPr algn="just"/>
            <a:r>
              <a:rPr lang="hu-HU" sz="1200" dirty="0" smtClean="0">
                <a:latin typeface="Calibri" pitchFamily="34" charset="0"/>
              </a:rPr>
              <a:t>A parlament december közepén elfogadta a 2012-re szóló költségvetési tervezetet, amely további jelentős konszolidációt vetít elő, annak ellenére, hogy az év végén önkormányzati és parlamenti választásokra is sor kerül. A 2012-es hiánycél az előzőleg meghirdetett 3,0% helyett 1,9%.</a:t>
            </a:r>
          </a:p>
        </p:txBody>
      </p:sp>
    </p:spTree>
    <p:extLst>
      <p:ext uri="{BB962C8B-B14F-4D97-AF65-F5344CB8AC3E}">
        <p14:creationId xmlns:p14="http://schemas.microsoft.com/office/powerpoint/2010/main" val="391633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F48CAD-9D11-4135-9F5B-9CA78FAEC6DC}" type="slidenum">
              <a:rPr lang="hu-HU" smtClean="0">
                <a:latin typeface="Arial" pitchFamily="34" charset="0"/>
              </a:rPr>
              <a:pPr/>
              <a:t>21</a:t>
            </a:fld>
            <a:endParaRPr lang="hu-HU" smtClean="0"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</a:endParaRPr>
          </a:p>
          <a:p>
            <a:r>
              <a:rPr lang="en-US" sz="800" dirty="0" err="1" smtClean="0">
                <a:solidFill>
                  <a:schemeClr val="bg1"/>
                </a:solidFill>
              </a:rPr>
              <a:t>Forrás</a:t>
            </a:r>
            <a:r>
              <a:rPr lang="en-US" sz="800" dirty="0" smtClean="0">
                <a:solidFill>
                  <a:schemeClr val="bg1"/>
                </a:solidFill>
              </a:rPr>
              <a:t>: </a:t>
            </a:r>
            <a:r>
              <a:rPr lang="hu-HU" sz="800" dirty="0" err="1" smtClean="0">
                <a:solidFill>
                  <a:schemeClr val="bg1"/>
                </a:solidFill>
              </a:rPr>
              <a:t>Eurostat</a:t>
            </a:r>
            <a:r>
              <a:rPr lang="hu-HU" sz="800" dirty="0" smtClean="0">
                <a:solidFill>
                  <a:schemeClr val="bg1"/>
                </a:solidFill>
              </a:rPr>
              <a:t>,</a:t>
            </a:r>
            <a:r>
              <a:rPr lang="en-US" sz="800" dirty="0" smtClean="0">
                <a:solidFill>
                  <a:schemeClr val="bg1"/>
                </a:solidFill>
              </a:rPr>
              <a:t> OTP research</a:t>
            </a:r>
            <a:endParaRPr lang="hu-HU" sz="800" dirty="0" smtClean="0">
              <a:solidFill>
                <a:schemeClr val="bg1"/>
              </a:solidFill>
            </a:endParaRPr>
          </a:p>
          <a:p>
            <a:r>
              <a:rPr lang="hu-HU" sz="800" dirty="0" smtClean="0">
                <a:solidFill>
                  <a:schemeClr val="bg1"/>
                </a:solidFill>
              </a:rPr>
              <a:t>Megjegyzés: *egyedi tételektől nem tisztított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0"/>
            <a:ext cx="822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defRPr/>
            </a:pPr>
            <a:r>
              <a:rPr lang="hu-HU" sz="2400" b="1" kern="0" dirty="0" smtClean="0">
                <a:solidFill>
                  <a:srgbClr val="006F51"/>
                </a:solidFill>
                <a:latin typeface="Calibri" pitchFamily="34" charset="0"/>
              </a:rPr>
              <a:t>Költségvetés és államadósság az EU-ban</a:t>
            </a:r>
            <a:endParaRPr lang="en-US" sz="2400" b="1" kern="0" dirty="0" smtClean="0">
              <a:solidFill>
                <a:srgbClr val="006F51"/>
              </a:solidFill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04048" y="2924944"/>
            <a:ext cx="3384376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80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603544"/>
              </p:ext>
            </p:extLst>
          </p:nvPr>
        </p:nvGraphicFramePr>
        <p:xfrm>
          <a:off x="4716016" y="1052736"/>
          <a:ext cx="4320480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9" name="Worksheet" r:id="rId3" imgW="5677020" imgH="5314950" progId="Excel.Sheet.8">
                  <p:link updateAutomatic="1"/>
                </p:oleObj>
              </mc:Choice>
              <mc:Fallback>
                <p:oleObj name="Worksheet" r:id="rId3" imgW="5677020" imgH="5314950" progId="Excel.Sheet.8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052736"/>
                        <a:ext cx="4320480" cy="42484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716016" y="692696"/>
            <a:ext cx="432048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1300" b="1" dirty="0" smtClean="0">
                <a:solidFill>
                  <a:sysClr val="windowText" lastClr="000000"/>
                </a:solidFill>
                <a:latin typeface="Calibri" pitchFamily="34" charset="0"/>
              </a:rPr>
              <a:t>Government consolidated gross debt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(ESA 95, GDP%,</a:t>
            </a: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8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Sep. </a:t>
            </a: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20</a:t>
            </a:r>
            <a:r>
              <a:rPr lang="hu-HU" sz="8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08</a:t>
            </a: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ranking in  brackets</a:t>
            </a:r>
            <a:r>
              <a:rPr lang="en-US" sz="800" b="1" dirty="0" smtClean="0">
                <a:latin typeface="Calibri" pitchFamily="34" charset="0"/>
              </a:rPr>
              <a:t>)</a:t>
            </a:r>
            <a:endParaRPr lang="hu-HU" sz="800" b="1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300" b="1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32040" y="1628800"/>
            <a:ext cx="2520280" cy="1440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7"/>
          <p:cNvSpPr>
            <a:spLocks noGrp="1"/>
          </p:cNvSpPr>
          <p:nvPr>
            <p:ph idx="1"/>
          </p:nvPr>
        </p:nvSpPr>
        <p:spPr>
          <a:xfrm>
            <a:off x="107504" y="5301208"/>
            <a:ext cx="7200800" cy="792089"/>
          </a:xfrm>
          <a:solidFill>
            <a:srgbClr val="92D050">
              <a:alpha val="50000"/>
            </a:srgbClr>
          </a:solidFill>
        </p:spPr>
        <p:txBody>
          <a:bodyPr/>
          <a:lstStyle/>
          <a:p>
            <a:pPr algn="just"/>
            <a:r>
              <a:rPr lang="hu-HU" sz="1150" dirty="0" smtClean="0">
                <a:latin typeface="Calibri" pitchFamily="34" charset="0"/>
              </a:rPr>
              <a:t>A költségvetés konszolidációja nemzetközi összehasonlításban is erősnek mondható.</a:t>
            </a:r>
          </a:p>
          <a:p>
            <a:pPr algn="just"/>
            <a:r>
              <a:rPr lang="hu-HU" sz="1150" dirty="0" smtClean="0">
                <a:latin typeface="Calibri" pitchFamily="34" charset="0"/>
              </a:rPr>
              <a:t>Az államadósság mértéke továbbra sem magas, azonban a növekedési ütem gyors volt a válságot követően. 2011 folyamán lassulás tapasztalhattunk, a növekedés megállítására az alacsony deficit jelenthet biztosítékot.</a:t>
            </a:r>
            <a:endParaRPr lang="hu-HU" sz="1200" dirty="0" smtClean="0">
              <a:latin typeface="Calibri" pitchFamily="34" charset="0"/>
            </a:endParaRPr>
          </a:p>
        </p:txBody>
      </p:sp>
      <p:graphicFrame>
        <p:nvGraphicFramePr>
          <p:cNvPr id="1280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280695"/>
              </p:ext>
            </p:extLst>
          </p:nvPr>
        </p:nvGraphicFramePr>
        <p:xfrm>
          <a:off x="107504" y="1124744"/>
          <a:ext cx="4464496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0" name="Worksheet" r:id="rId5" imgW="5677020" imgH="5314950" progId="Excel.Sheet.8">
                  <p:link updateAutomatic="1"/>
                </p:oleObj>
              </mc:Choice>
              <mc:Fallback>
                <p:oleObj name="Worksheet" r:id="rId5" imgW="5677020" imgH="5314950" progId="Excel.Sheet.8">
                  <p:link updateAutomatic="1"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24744"/>
                        <a:ext cx="4464496" cy="41764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07504" y="692696"/>
            <a:ext cx="4464496" cy="4770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1300" b="1" dirty="0" smtClean="0">
                <a:latin typeface="Calibri" pitchFamily="34" charset="0"/>
              </a:rPr>
              <a:t>Net lending/net borrowing balance </a:t>
            </a:r>
            <a:r>
              <a:rPr lang="en-US" sz="1300" b="1" dirty="0" smtClean="0">
                <a:latin typeface="Calibri" pitchFamily="34" charset="0"/>
              </a:rPr>
              <a:t>evolution </a:t>
            </a:r>
            <a:r>
              <a:rPr lang="hu-HU" sz="1300" b="1" dirty="0" smtClean="0">
                <a:latin typeface="Calibri" pitchFamily="34" charset="0"/>
              </a:rPr>
              <a:t>in the </a:t>
            </a:r>
            <a:r>
              <a:rPr lang="en-US" sz="1300" b="1" dirty="0" smtClean="0">
                <a:latin typeface="Calibri" pitchFamily="34" charset="0"/>
              </a:rPr>
              <a:t>EU27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latin typeface="Calibri" pitchFamily="34" charset="0"/>
              </a:rPr>
              <a:t>(</a:t>
            </a:r>
            <a:r>
              <a:rPr lang="hu-HU" sz="800" b="1" dirty="0" smtClean="0">
                <a:latin typeface="Calibri" pitchFamily="34" charset="0"/>
              </a:rPr>
              <a:t>ESA 95, GDP%</a:t>
            </a:r>
            <a:r>
              <a:rPr lang="en-US" sz="800" b="1" dirty="0" smtClean="0">
                <a:latin typeface="Calibri" pitchFamily="34" charset="0"/>
              </a:rPr>
              <a:t>, </a:t>
            </a: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20</a:t>
            </a:r>
            <a:r>
              <a:rPr lang="hu-HU" sz="8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09</a:t>
            </a: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ranking in  brackets</a:t>
            </a:r>
            <a:r>
              <a:rPr lang="en-US" sz="800" b="1" dirty="0" smtClean="0">
                <a:latin typeface="Calibri" pitchFamily="34" charset="0"/>
              </a:rPr>
              <a:t>)</a:t>
            </a:r>
            <a:endParaRPr lang="hu-HU" sz="800" b="1" dirty="0" smtClean="0">
              <a:latin typeface="Calibri" pitchFamily="34" charset="0"/>
            </a:endParaRP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300" b="1" dirty="0">
              <a:latin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7544" y="2564904"/>
            <a:ext cx="3168352" cy="1440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F48CAD-9D11-4135-9F5B-9CA78FAEC6DC}" type="slidenum">
              <a:rPr lang="hu-HU" smtClean="0">
                <a:latin typeface="Arial" pitchFamily="34" charset="0"/>
              </a:rPr>
              <a:pPr/>
              <a:t>22</a:t>
            </a:fld>
            <a:endParaRPr lang="hu-HU" smtClean="0"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hu-HU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Forrás: INS, OTP research</a:t>
            </a:r>
          </a:p>
          <a:p>
            <a:endParaRPr lang="en-US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0"/>
            <a:ext cx="822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6F51"/>
                </a:solidFill>
                <a:latin typeface="Calibri" pitchFamily="34" charset="0"/>
                <a:ea typeface="+mj-ea"/>
                <a:cs typeface="+mj-cs"/>
              </a:rPr>
              <a:t>A </a:t>
            </a:r>
            <a:r>
              <a:rPr lang="hu-HU" sz="2400" b="1" kern="0" dirty="0" smtClean="0">
                <a:solidFill>
                  <a:srgbClr val="006F51"/>
                </a:solidFill>
                <a:latin typeface="Calibri" pitchFamily="34" charset="0"/>
                <a:ea typeface="+mj-ea"/>
                <a:cs typeface="+mj-cs"/>
              </a:rPr>
              <a:t>romániai</a:t>
            </a:r>
            <a:r>
              <a:rPr lang="en-US" sz="2400" b="1" kern="0" dirty="0" smtClean="0">
                <a:solidFill>
                  <a:srgbClr val="006F51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400" b="1" kern="0" dirty="0" smtClean="0">
                <a:solidFill>
                  <a:srgbClr val="006F51"/>
                </a:solidFill>
                <a:latin typeface="Calibri" pitchFamily="34" charset="0"/>
                <a:ea typeface="+mj-ea"/>
                <a:cs typeface="+mj-cs"/>
              </a:rPr>
              <a:t>GDP </a:t>
            </a:r>
            <a:r>
              <a:rPr lang="en-US" sz="2400" b="1" kern="0" dirty="0" err="1" smtClean="0">
                <a:solidFill>
                  <a:srgbClr val="006F51"/>
                </a:solidFill>
                <a:latin typeface="Calibri" pitchFamily="34" charset="0"/>
                <a:ea typeface="+mj-ea"/>
                <a:cs typeface="+mj-cs"/>
              </a:rPr>
              <a:t>alaku</a:t>
            </a:r>
            <a:r>
              <a:rPr lang="hu-HU" sz="2400" b="1" kern="0" dirty="0" smtClean="0">
                <a:solidFill>
                  <a:srgbClr val="006F51"/>
                </a:solidFill>
                <a:latin typeface="Calibri" pitchFamily="34" charset="0"/>
                <a:ea typeface="+mj-ea"/>
                <a:cs typeface="+mj-cs"/>
              </a:rPr>
              <a:t>lása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6F5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504" y="836712"/>
            <a:ext cx="8928992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GDP </a:t>
            </a:r>
            <a:r>
              <a:rPr lang="en-US" sz="1400" b="1" dirty="0" err="1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megyei</a:t>
            </a: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szinten – 2004</a:t>
            </a:r>
          </a:p>
        </p:txBody>
      </p:sp>
      <p:pic>
        <p:nvPicPr>
          <p:cNvPr id="72823" name="Picture 1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412775"/>
            <a:ext cx="5184576" cy="366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2826" name="Object 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250714"/>
              </p:ext>
            </p:extLst>
          </p:nvPr>
        </p:nvGraphicFramePr>
        <p:xfrm>
          <a:off x="107505" y="1249263"/>
          <a:ext cx="1872207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9" name="Worksheet" r:id="rId4" imgW="2581200" imgH="4772025" progId="Excel.Sheet.8">
                  <p:link updateAutomatic="1"/>
                </p:oleObj>
              </mc:Choice>
              <mc:Fallback>
                <p:oleObj name="Worksheet" r:id="rId4" imgW="2581200" imgH="4772025" progId="Excel.Shee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5" y="1249263"/>
                        <a:ext cx="1872207" cy="477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27" name="Object 1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955505"/>
              </p:ext>
            </p:extLst>
          </p:nvPr>
        </p:nvGraphicFramePr>
        <p:xfrm>
          <a:off x="7164288" y="1265659"/>
          <a:ext cx="1872208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0" name="Worksheet" r:id="rId6" imgW="2705130" imgH="3819615" progId="Excel.Sheet.8">
                  <p:link updateAutomatic="1"/>
                </p:oleObj>
              </mc:Choice>
              <mc:Fallback>
                <p:oleObj name="Worksheet" r:id="rId6" imgW="2705130" imgH="3819615" progId="Excel.Shee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1265659"/>
                        <a:ext cx="1872208" cy="381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28" name="Object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827770"/>
              </p:ext>
            </p:extLst>
          </p:nvPr>
        </p:nvGraphicFramePr>
        <p:xfrm>
          <a:off x="5148064" y="5085184"/>
          <a:ext cx="13430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1" name="Worksheet" r:id="rId8" imgW="1342980" imgH="1152435" progId="Excel.Sheet.8">
                  <p:link updateAutomatic="1"/>
                </p:oleObj>
              </mc:Choice>
              <mc:Fallback>
                <p:oleObj name="Worksheet" r:id="rId8" imgW="1342980" imgH="1152435" progId="Excel.Sheet.8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5085184"/>
                        <a:ext cx="134302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91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F48CAD-9D11-4135-9F5B-9CA78FAEC6DC}" type="slidenum">
              <a:rPr lang="hu-HU" smtClean="0">
                <a:latin typeface="Arial" pitchFamily="34" charset="0"/>
              </a:rPr>
              <a:pPr/>
              <a:t>23</a:t>
            </a:fld>
            <a:endParaRPr lang="hu-HU" smtClean="0"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hu-HU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Forrás: INS, OTP research</a:t>
            </a:r>
          </a:p>
          <a:p>
            <a:endParaRPr lang="en-US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0"/>
            <a:ext cx="822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defRPr/>
            </a:pPr>
            <a:r>
              <a:rPr lang="en-US" sz="2400" b="1" kern="0" dirty="0" smtClean="0">
                <a:solidFill>
                  <a:srgbClr val="006F51"/>
                </a:solidFill>
                <a:latin typeface="Calibri" pitchFamily="34" charset="0"/>
              </a:rPr>
              <a:t>A </a:t>
            </a:r>
            <a:r>
              <a:rPr lang="hu-HU" sz="2400" b="1" kern="0" dirty="0" smtClean="0">
                <a:solidFill>
                  <a:srgbClr val="006F51"/>
                </a:solidFill>
                <a:latin typeface="Calibri" pitchFamily="34" charset="0"/>
              </a:rPr>
              <a:t>romániai</a:t>
            </a:r>
            <a:r>
              <a:rPr lang="en-US" sz="2400" b="1" kern="0" dirty="0" smtClean="0">
                <a:solidFill>
                  <a:srgbClr val="006F51"/>
                </a:solidFill>
                <a:latin typeface="Calibri" pitchFamily="34" charset="0"/>
              </a:rPr>
              <a:t> </a:t>
            </a:r>
            <a:r>
              <a:rPr lang="hu-HU" sz="2400" b="1" kern="0" dirty="0" smtClean="0">
                <a:solidFill>
                  <a:srgbClr val="006F51"/>
                </a:solidFill>
                <a:latin typeface="Calibri" pitchFamily="34" charset="0"/>
              </a:rPr>
              <a:t>GDP </a:t>
            </a:r>
            <a:r>
              <a:rPr lang="en-US" sz="2400" b="1" kern="0" dirty="0" err="1" smtClean="0">
                <a:solidFill>
                  <a:srgbClr val="006F51"/>
                </a:solidFill>
                <a:latin typeface="Calibri" pitchFamily="34" charset="0"/>
              </a:rPr>
              <a:t>alaku</a:t>
            </a:r>
            <a:r>
              <a:rPr lang="hu-HU" sz="2400" b="1" kern="0" dirty="0" smtClean="0">
                <a:solidFill>
                  <a:srgbClr val="006F51"/>
                </a:solidFill>
                <a:latin typeface="Calibri" pitchFamily="34" charset="0"/>
              </a:rPr>
              <a:t>lása</a:t>
            </a:r>
            <a:endParaRPr lang="en-US" sz="2400" b="1" kern="0" dirty="0" smtClean="0">
              <a:solidFill>
                <a:srgbClr val="006F51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504" y="836712"/>
            <a:ext cx="8928992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GDP </a:t>
            </a:r>
            <a:r>
              <a:rPr lang="en-US" sz="1400" b="1" dirty="0" err="1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megyei</a:t>
            </a: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szinten – 200</a:t>
            </a: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8</a:t>
            </a:r>
            <a:endParaRPr lang="hu-HU" sz="1400" b="1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2828" name="Object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428124"/>
              </p:ext>
            </p:extLst>
          </p:nvPr>
        </p:nvGraphicFramePr>
        <p:xfrm>
          <a:off x="5148064" y="5085184"/>
          <a:ext cx="13430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3" name="Worksheet" r:id="rId3" imgW="1342980" imgH="1152435" progId="Excel.Sheet.8">
                  <p:link updateAutomatic="1"/>
                </p:oleObj>
              </mc:Choice>
              <mc:Fallback>
                <p:oleObj name="Worksheet" r:id="rId3" imgW="1342980" imgH="1152435" progId="Excel.Shee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5085184"/>
                        <a:ext cx="134302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3" y="1412776"/>
            <a:ext cx="5184575" cy="364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87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745861"/>
              </p:ext>
            </p:extLst>
          </p:nvPr>
        </p:nvGraphicFramePr>
        <p:xfrm>
          <a:off x="133350" y="1268413"/>
          <a:ext cx="1820863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4" name="Worksheet" r:id="rId6" imgW="2743200" imgH="4772025" progId="Excel.Sheet.8">
                  <p:link updateAutomatic="1"/>
                </p:oleObj>
              </mc:Choice>
              <mc:Fallback>
                <p:oleObj name="Worksheet" r:id="rId6" imgW="2743200" imgH="4772025" progId="Excel.Shee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" y="1268413"/>
                        <a:ext cx="1820863" cy="475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855843"/>
              </p:ext>
            </p:extLst>
          </p:nvPr>
        </p:nvGraphicFramePr>
        <p:xfrm>
          <a:off x="7164288" y="1268760"/>
          <a:ext cx="1872208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5" name="Worksheet" r:id="rId8" imgW="2819340" imgH="3819615" progId="Excel.Sheet.8">
                  <p:link updateAutomatic="1"/>
                </p:oleObj>
              </mc:Choice>
              <mc:Fallback>
                <p:oleObj name="Worksheet" r:id="rId8" imgW="2819340" imgH="3819615" progId="Excel.Sheet.8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1268760"/>
                        <a:ext cx="1872208" cy="381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91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F48CAD-9D11-4135-9F5B-9CA78FAEC6DC}" type="slidenum">
              <a:rPr lang="hu-HU" smtClean="0">
                <a:latin typeface="Arial" pitchFamily="34" charset="0"/>
              </a:rPr>
              <a:pPr/>
              <a:t>24</a:t>
            </a:fld>
            <a:endParaRPr lang="hu-HU" smtClean="0"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hu-HU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Forrás: INS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OTP research</a:t>
            </a:r>
            <a:endParaRPr lang="hu-HU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0"/>
            <a:ext cx="822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defRPr/>
            </a:pPr>
            <a:r>
              <a:rPr lang="en-US" sz="2400" b="1" kern="0" dirty="0" smtClean="0">
                <a:solidFill>
                  <a:srgbClr val="006F51"/>
                </a:solidFill>
                <a:latin typeface="Calibri" pitchFamily="34" charset="0"/>
              </a:rPr>
              <a:t>A </a:t>
            </a:r>
            <a:r>
              <a:rPr lang="hu-HU" sz="2400" b="1" kern="0" dirty="0" smtClean="0">
                <a:solidFill>
                  <a:srgbClr val="006F51"/>
                </a:solidFill>
                <a:latin typeface="Calibri" pitchFamily="34" charset="0"/>
              </a:rPr>
              <a:t>romániai</a:t>
            </a:r>
            <a:r>
              <a:rPr lang="en-US" sz="2400" b="1" kern="0" dirty="0" smtClean="0">
                <a:solidFill>
                  <a:srgbClr val="006F51"/>
                </a:solidFill>
                <a:latin typeface="Calibri" pitchFamily="34" charset="0"/>
              </a:rPr>
              <a:t> </a:t>
            </a:r>
            <a:r>
              <a:rPr lang="hu-HU" sz="2400" b="1" kern="0" dirty="0" smtClean="0">
                <a:solidFill>
                  <a:srgbClr val="006F51"/>
                </a:solidFill>
                <a:latin typeface="Calibri" pitchFamily="34" charset="0"/>
              </a:rPr>
              <a:t>GDP </a:t>
            </a:r>
            <a:r>
              <a:rPr lang="en-US" sz="2400" b="1" kern="0" dirty="0" err="1" smtClean="0">
                <a:solidFill>
                  <a:srgbClr val="006F51"/>
                </a:solidFill>
                <a:latin typeface="Calibri" pitchFamily="34" charset="0"/>
              </a:rPr>
              <a:t>alaku</a:t>
            </a:r>
            <a:r>
              <a:rPr lang="hu-HU" sz="2400" b="1" kern="0" dirty="0" smtClean="0">
                <a:solidFill>
                  <a:srgbClr val="006F51"/>
                </a:solidFill>
                <a:latin typeface="Calibri" pitchFamily="34" charset="0"/>
              </a:rPr>
              <a:t>lása</a:t>
            </a:r>
            <a:endParaRPr lang="en-US" sz="2400" b="1" kern="0" dirty="0" smtClean="0">
              <a:solidFill>
                <a:srgbClr val="006F51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504" y="836712"/>
            <a:ext cx="8928992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GDP </a:t>
            </a:r>
            <a:r>
              <a:rPr lang="en-US" sz="1400" b="1" dirty="0" err="1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megyei</a:t>
            </a: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szinten – 2009</a:t>
            </a:r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412776"/>
            <a:ext cx="518457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67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597705"/>
              </p:ext>
            </p:extLst>
          </p:nvPr>
        </p:nvGraphicFramePr>
        <p:xfrm>
          <a:off x="107504" y="1268760"/>
          <a:ext cx="1872208" cy="47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1" name="Worksheet" r:id="rId4" imgW="2743200" imgH="4772025" progId="Excel.Sheet.8">
                  <p:link updateAutomatic="1"/>
                </p:oleObj>
              </mc:Choice>
              <mc:Fallback>
                <p:oleObj name="Worksheet" r:id="rId4" imgW="2743200" imgH="4772025" progId="Excel.Shee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268760"/>
                        <a:ext cx="1872208" cy="4752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400472"/>
              </p:ext>
            </p:extLst>
          </p:nvPr>
        </p:nvGraphicFramePr>
        <p:xfrm>
          <a:off x="7164288" y="1268760"/>
          <a:ext cx="1872208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2" name="Worksheet" r:id="rId6" imgW="2743200" imgH="3819615" progId="Excel.Sheet.8">
                  <p:link updateAutomatic="1"/>
                </p:oleObj>
              </mc:Choice>
              <mc:Fallback>
                <p:oleObj name="Worksheet" r:id="rId6" imgW="2743200" imgH="3819615" progId="Excel.Shee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1268760"/>
                        <a:ext cx="1872208" cy="381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306638"/>
              </p:ext>
            </p:extLst>
          </p:nvPr>
        </p:nvGraphicFramePr>
        <p:xfrm>
          <a:off x="5148263" y="5084763"/>
          <a:ext cx="13430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3" name="Worksheet" r:id="rId8" imgW="1342980" imgH="1152435" progId="Excel.Sheet.8">
                  <p:link updateAutomatic="1"/>
                </p:oleObj>
              </mc:Choice>
              <mc:Fallback>
                <p:oleObj name="Worksheet" r:id="rId8" imgW="1342980" imgH="1152435" progId="Excel.Sheet.8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5084763"/>
                        <a:ext cx="134302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91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F48CAD-9D11-4135-9F5B-9CA78FAEC6DC}" type="slidenum">
              <a:rPr lang="hu-HU" smtClean="0">
                <a:latin typeface="Arial" pitchFamily="34" charset="0"/>
              </a:rPr>
              <a:pPr/>
              <a:t>25</a:t>
            </a:fld>
            <a:endParaRPr lang="hu-HU" smtClean="0"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Forrás: INS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OTP research</a:t>
            </a:r>
          </a:p>
          <a:p>
            <a:r>
              <a:rPr lang="en-US" sz="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Megjegyz</a:t>
            </a:r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és: a nagymértékű népességcsökkenés miatt, jelentősen emelkedni fog az egy főre eső GDP értéke, a statisztikák elkészítésénél még a hivatalos 2009-es népességadatok kerültek felhasználásra (21,5 mió lakos a 2011-es 19,0-val szemben)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0"/>
            <a:ext cx="822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defRPr/>
            </a:pPr>
            <a:r>
              <a:rPr lang="en-US" sz="2400" b="1" kern="0" dirty="0" smtClean="0">
                <a:solidFill>
                  <a:srgbClr val="006F51"/>
                </a:solidFill>
                <a:latin typeface="Calibri" pitchFamily="34" charset="0"/>
              </a:rPr>
              <a:t>A </a:t>
            </a:r>
            <a:r>
              <a:rPr lang="hu-HU" sz="2400" b="1" kern="0" dirty="0" smtClean="0">
                <a:solidFill>
                  <a:srgbClr val="006F51"/>
                </a:solidFill>
                <a:latin typeface="Calibri" pitchFamily="34" charset="0"/>
              </a:rPr>
              <a:t>romániai</a:t>
            </a:r>
            <a:r>
              <a:rPr lang="en-US" sz="2400" b="1" kern="0" dirty="0" smtClean="0">
                <a:solidFill>
                  <a:srgbClr val="006F51"/>
                </a:solidFill>
                <a:latin typeface="Calibri" pitchFamily="34" charset="0"/>
              </a:rPr>
              <a:t> </a:t>
            </a:r>
            <a:r>
              <a:rPr lang="hu-HU" sz="2400" b="1" kern="0" dirty="0" smtClean="0">
                <a:solidFill>
                  <a:srgbClr val="006F51"/>
                </a:solidFill>
                <a:latin typeface="Calibri" pitchFamily="34" charset="0"/>
              </a:rPr>
              <a:t>GDP </a:t>
            </a:r>
            <a:r>
              <a:rPr lang="en-US" sz="2400" b="1" kern="0" dirty="0" err="1" smtClean="0">
                <a:solidFill>
                  <a:srgbClr val="006F51"/>
                </a:solidFill>
                <a:latin typeface="Calibri" pitchFamily="34" charset="0"/>
              </a:rPr>
              <a:t>alaku</a:t>
            </a:r>
            <a:r>
              <a:rPr lang="hu-HU" sz="2400" b="1" kern="0" dirty="0" smtClean="0">
                <a:solidFill>
                  <a:srgbClr val="006F51"/>
                </a:solidFill>
                <a:latin typeface="Calibri" pitchFamily="34" charset="0"/>
              </a:rPr>
              <a:t>lása</a:t>
            </a:r>
            <a:endParaRPr lang="en-US" sz="2400" b="1" kern="0" dirty="0" smtClean="0">
              <a:solidFill>
                <a:srgbClr val="006F51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504" y="836712"/>
            <a:ext cx="8928992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Egy főre eső GDP</a:t>
            </a: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megyei</a:t>
            </a: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szinten – 2009</a:t>
            </a:r>
          </a:p>
        </p:txBody>
      </p:sp>
      <p:graphicFrame>
        <p:nvGraphicFramePr>
          <p:cNvPr id="1177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929624"/>
              </p:ext>
            </p:extLst>
          </p:nvPr>
        </p:nvGraphicFramePr>
        <p:xfrm>
          <a:off x="5148064" y="5084787"/>
          <a:ext cx="13430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5" name="Worksheet" r:id="rId3" imgW="1342980" imgH="1152435" progId="Excel.Sheet.8">
                  <p:link updateAutomatic="1"/>
                </p:oleObj>
              </mc:Choice>
              <mc:Fallback>
                <p:oleObj name="Worksheet" r:id="rId3" imgW="1342980" imgH="1152435" progId="Excel.Shee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5084787"/>
                        <a:ext cx="134302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777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412775"/>
            <a:ext cx="5184576" cy="367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77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187413"/>
              </p:ext>
            </p:extLst>
          </p:nvPr>
        </p:nvGraphicFramePr>
        <p:xfrm>
          <a:off x="107950" y="1249363"/>
          <a:ext cx="1871663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6" name="Worksheet" r:id="rId6" imgW="2638440" imgH="4772025" progId="Excel.Sheet.8">
                  <p:link updateAutomatic="1"/>
                </p:oleObj>
              </mc:Choice>
              <mc:Fallback>
                <p:oleObj name="Worksheet" r:id="rId6" imgW="2638440" imgH="4772025" progId="Excel.Shee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249363"/>
                        <a:ext cx="1871663" cy="477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7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755702"/>
              </p:ext>
            </p:extLst>
          </p:nvPr>
        </p:nvGraphicFramePr>
        <p:xfrm>
          <a:off x="7153275" y="1268413"/>
          <a:ext cx="1882775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7" name="Worksheet" r:id="rId8" imgW="2819340" imgH="3819615" progId="Excel.Sheet.8">
                  <p:link updateAutomatic="1"/>
                </p:oleObj>
              </mc:Choice>
              <mc:Fallback>
                <p:oleObj name="Worksheet" r:id="rId8" imgW="2819340" imgH="3819615" progId="Excel.Sheet.8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3275" y="1268413"/>
                        <a:ext cx="1882775" cy="381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91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F48CAD-9D11-4135-9F5B-9CA78FAEC6DC}" type="slidenum">
              <a:rPr lang="hu-HU" smtClean="0">
                <a:latin typeface="Arial" pitchFamily="34" charset="0"/>
              </a:rPr>
              <a:pPr/>
              <a:t>26</a:t>
            </a:fld>
            <a:endParaRPr lang="hu-HU" smtClean="0"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hu-HU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Forrás: INS, OTP research</a:t>
            </a:r>
          </a:p>
          <a:p>
            <a:endParaRPr lang="en-US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0"/>
            <a:ext cx="822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defRPr/>
            </a:pPr>
            <a:r>
              <a:rPr lang="en-US" sz="2400" b="1" kern="0" dirty="0" smtClean="0">
                <a:solidFill>
                  <a:srgbClr val="006F51"/>
                </a:solidFill>
                <a:latin typeface="Calibri" pitchFamily="34" charset="0"/>
              </a:rPr>
              <a:t>A </a:t>
            </a:r>
            <a:r>
              <a:rPr lang="hu-HU" sz="2400" b="1" kern="0" dirty="0" smtClean="0">
                <a:solidFill>
                  <a:srgbClr val="006F51"/>
                </a:solidFill>
                <a:latin typeface="Calibri" pitchFamily="34" charset="0"/>
              </a:rPr>
              <a:t>romániai</a:t>
            </a:r>
            <a:r>
              <a:rPr lang="en-US" sz="2400" b="1" kern="0" dirty="0" smtClean="0">
                <a:solidFill>
                  <a:srgbClr val="006F51"/>
                </a:solidFill>
                <a:latin typeface="Calibri" pitchFamily="34" charset="0"/>
              </a:rPr>
              <a:t> </a:t>
            </a:r>
            <a:r>
              <a:rPr lang="hu-HU" sz="2400" b="1" kern="0" dirty="0" smtClean="0">
                <a:solidFill>
                  <a:srgbClr val="006F51"/>
                </a:solidFill>
                <a:latin typeface="Calibri" pitchFamily="34" charset="0"/>
              </a:rPr>
              <a:t>GDP </a:t>
            </a:r>
            <a:r>
              <a:rPr lang="en-US" sz="2400" b="1" kern="0" dirty="0" err="1" smtClean="0">
                <a:solidFill>
                  <a:srgbClr val="006F51"/>
                </a:solidFill>
                <a:latin typeface="Calibri" pitchFamily="34" charset="0"/>
              </a:rPr>
              <a:t>alaku</a:t>
            </a:r>
            <a:r>
              <a:rPr lang="hu-HU" sz="2400" b="1" kern="0" dirty="0" smtClean="0">
                <a:solidFill>
                  <a:srgbClr val="006F51"/>
                </a:solidFill>
                <a:latin typeface="Calibri" pitchFamily="34" charset="0"/>
              </a:rPr>
              <a:t>lása</a:t>
            </a:r>
            <a:endParaRPr lang="en-US" sz="2400" b="1" kern="0" dirty="0" smtClean="0">
              <a:solidFill>
                <a:srgbClr val="006F51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504" y="836712"/>
            <a:ext cx="8928992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2005-2008-as n</a:t>
            </a: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övekedési átlagtól való eltérés</a:t>
            </a:r>
          </a:p>
        </p:txBody>
      </p:sp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423626"/>
            <a:ext cx="5184576" cy="366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98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764259"/>
              </p:ext>
            </p:extLst>
          </p:nvPr>
        </p:nvGraphicFramePr>
        <p:xfrm>
          <a:off x="107504" y="1268413"/>
          <a:ext cx="1640334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7" name="Worksheet" r:id="rId4" imgW="3086100" imgH="4772025" progId="Excel.Sheet.8">
                  <p:link updateAutomatic="1"/>
                </p:oleObj>
              </mc:Choice>
              <mc:Fallback>
                <p:oleObj name="Worksheet" r:id="rId4" imgW="3086100" imgH="4772025" progId="Excel.Shee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268413"/>
                        <a:ext cx="1640334" cy="477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959424"/>
              </p:ext>
            </p:extLst>
          </p:nvPr>
        </p:nvGraphicFramePr>
        <p:xfrm>
          <a:off x="7339012" y="1268413"/>
          <a:ext cx="1697483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8" name="Worksheet" r:id="rId6" imgW="2914650" imgH="3819615" progId="Excel.Sheet.8">
                  <p:link updateAutomatic="1"/>
                </p:oleObj>
              </mc:Choice>
              <mc:Fallback>
                <p:oleObj name="Worksheet" r:id="rId6" imgW="2914650" imgH="3819615" progId="Excel.Shee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9012" y="1268413"/>
                        <a:ext cx="1697483" cy="381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536056"/>
              </p:ext>
            </p:extLst>
          </p:nvPr>
        </p:nvGraphicFramePr>
        <p:xfrm>
          <a:off x="5148064" y="5085184"/>
          <a:ext cx="142875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9" name="Worksheet" r:id="rId8" imgW="1428840" imgH="1152435" progId="Excel.Sheet.8">
                  <p:link updateAutomatic="1"/>
                </p:oleObj>
              </mc:Choice>
              <mc:Fallback>
                <p:oleObj name="Worksheet" r:id="rId8" imgW="1428840" imgH="1152435" progId="Excel.Sheet.8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5085184"/>
                        <a:ext cx="1428750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91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F48CAD-9D11-4135-9F5B-9CA78FAEC6DC}" type="slidenum">
              <a:rPr lang="hu-HU" smtClean="0">
                <a:latin typeface="Arial" pitchFamily="34" charset="0"/>
              </a:rPr>
              <a:pPr/>
              <a:t>27</a:t>
            </a:fld>
            <a:endParaRPr lang="hu-HU" smtClean="0"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hu-HU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Forrás: INS, OTP research</a:t>
            </a:r>
          </a:p>
          <a:p>
            <a:endParaRPr lang="en-US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0"/>
            <a:ext cx="822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defRPr/>
            </a:pPr>
            <a:r>
              <a:rPr lang="en-US" sz="2400" b="1" kern="0" dirty="0" smtClean="0">
                <a:solidFill>
                  <a:srgbClr val="006F51"/>
                </a:solidFill>
                <a:latin typeface="Calibri" pitchFamily="34" charset="0"/>
              </a:rPr>
              <a:t>A </a:t>
            </a:r>
            <a:r>
              <a:rPr lang="hu-HU" sz="2400" b="1" kern="0" dirty="0" smtClean="0">
                <a:solidFill>
                  <a:srgbClr val="006F51"/>
                </a:solidFill>
                <a:latin typeface="Calibri" pitchFamily="34" charset="0"/>
              </a:rPr>
              <a:t>romániai</a:t>
            </a:r>
            <a:r>
              <a:rPr lang="en-US" sz="2400" b="1" kern="0" dirty="0" smtClean="0">
                <a:solidFill>
                  <a:srgbClr val="006F51"/>
                </a:solidFill>
                <a:latin typeface="Calibri" pitchFamily="34" charset="0"/>
              </a:rPr>
              <a:t> </a:t>
            </a:r>
            <a:r>
              <a:rPr lang="hu-HU" sz="2400" b="1" kern="0" dirty="0" smtClean="0">
                <a:solidFill>
                  <a:srgbClr val="006F51"/>
                </a:solidFill>
                <a:latin typeface="Calibri" pitchFamily="34" charset="0"/>
              </a:rPr>
              <a:t>GDP </a:t>
            </a:r>
            <a:r>
              <a:rPr lang="en-US" sz="2400" b="1" kern="0" dirty="0" err="1" smtClean="0">
                <a:solidFill>
                  <a:srgbClr val="006F51"/>
                </a:solidFill>
                <a:latin typeface="Calibri" pitchFamily="34" charset="0"/>
              </a:rPr>
              <a:t>alaku</a:t>
            </a:r>
            <a:r>
              <a:rPr lang="hu-HU" sz="2400" b="1" kern="0" dirty="0" smtClean="0">
                <a:solidFill>
                  <a:srgbClr val="006F51"/>
                </a:solidFill>
                <a:latin typeface="Calibri" pitchFamily="34" charset="0"/>
              </a:rPr>
              <a:t>lása</a:t>
            </a:r>
            <a:endParaRPr lang="en-US" sz="2400" b="1" kern="0" dirty="0" smtClean="0">
              <a:solidFill>
                <a:srgbClr val="006F51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504" y="836712"/>
            <a:ext cx="8928992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2009-es</a:t>
            </a: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átlagtól való eltérés</a:t>
            </a:r>
          </a:p>
        </p:txBody>
      </p:sp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368085"/>
            <a:ext cx="5256584" cy="371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08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607584"/>
              </p:ext>
            </p:extLst>
          </p:nvPr>
        </p:nvGraphicFramePr>
        <p:xfrm>
          <a:off x="107504" y="1268760"/>
          <a:ext cx="1728191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1" name="Worksheet" r:id="rId4" imgW="2505060" imgH="4772025" progId="Excel.Sheet.8">
                  <p:link updateAutomatic="1"/>
                </p:oleObj>
              </mc:Choice>
              <mc:Fallback>
                <p:oleObj name="Worksheet" r:id="rId4" imgW="2505060" imgH="4772025" progId="Excel.Shee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268760"/>
                        <a:ext cx="1728191" cy="477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408530"/>
              </p:ext>
            </p:extLst>
          </p:nvPr>
        </p:nvGraphicFramePr>
        <p:xfrm>
          <a:off x="7164288" y="1268760"/>
          <a:ext cx="1872208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2" name="Worksheet" r:id="rId6" imgW="2609820" imgH="3819615" progId="Excel.Sheet.8">
                  <p:link updateAutomatic="1"/>
                </p:oleObj>
              </mc:Choice>
              <mc:Fallback>
                <p:oleObj name="Worksheet" r:id="rId6" imgW="2609820" imgH="3819615" progId="Excel.Shee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1268760"/>
                        <a:ext cx="1872208" cy="381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254498"/>
              </p:ext>
            </p:extLst>
          </p:nvPr>
        </p:nvGraphicFramePr>
        <p:xfrm>
          <a:off x="5148064" y="5085184"/>
          <a:ext cx="142875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3" name="Worksheet" r:id="rId8" imgW="1428840" imgH="1152435" progId="Excel.Sheet.8">
                  <p:link updateAutomatic="1"/>
                </p:oleObj>
              </mc:Choice>
              <mc:Fallback>
                <p:oleObj name="Worksheet" r:id="rId8" imgW="1428840" imgH="1152435" progId="Excel.Sheet.8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5085184"/>
                        <a:ext cx="1428750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91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 smtClean="0"/>
              <a:t>SWOT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7B175-504C-4490-8285-D64EEFA0B7EB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  <p:sp>
        <p:nvSpPr>
          <p:cNvPr id="6" name="TextBox 5"/>
          <p:cNvSpPr txBox="1"/>
          <p:nvPr/>
        </p:nvSpPr>
        <p:spPr>
          <a:xfrm>
            <a:off x="611560" y="1217077"/>
            <a:ext cx="32403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smtClean="0">
                <a:latin typeface="Calibri" pitchFamily="34" charset="0"/>
                <a:cs typeface="Calibri" pitchFamily="34" charset="0"/>
              </a:rPr>
              <a:t>ERŐSSÉGEK: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hu-HU" sz="1200" dirty="0">
                <a:latin typeface="Calibri" pitchFamily="34" charset="0"/>
                <a:cs typeface="Calibri" pitchFamily="34" charset="0"/>
              </a:rPr>
              <a:t>Az országon belüli munkanélküliség alacsony, mert a magas mobilitás révén más EU országokban foglalkoztatottak aránya kiemelkedő 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hu-HU" sz="1200" dirty="0">
                <a:latin typeface="Calibri" pitchFamily="34" charset="0"/>
                <a:cs typeface="Calibri" pitchFamily="34" charset="0"/>
              </a:rPr>
              <a:t>IMF megállapodás bázisán gazdasági szempontból erős alapokkal bíró stabilizáció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hu-HU" sz="1200" dirty="0">
                <a:latin typeface="Calibri" pitchFamily="34" charset="0"/>
                <a:cs typeface="Calibri" pitchFamily="34" charset="0"/>
              </a:rPr>
              <a:t>Erős külpiaci teljesítőképesség, kontroláltan, de növekvő belső fogyasztás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hu-HU" sz="1200" dirty="0">
                <a:latin typeface="Calibri" pitchFamily="34" charset="0"/>
                <a:cs typeface="Calibri" pitchFamily="34" charset="0"/>
              </a:rPr>
              <a:t>- Munkaerő ár-értek aránya számos területen versenyképes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1124744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smtClean="0">
                <a:latin typeface="Calibri" pitchFamily="34" charset="0"/>
                <a:cs typeface="Calibri" pitchFamily="34" charset="0"/>
              </a:rPr>
              <a:t>GYENGESÉGEK</a:t>
            </a:r>
            <a:r>
              <a:rPr lang="hu-HU" sz="1200" dirty="0" smtClean="0">
                <a:latin typeface="Calibri" pitchFamily="34" charset="0"/>
                <a:cs typeface="Calibri" pitchFamily="34" charset="0"/>
              </a:rPr>
              <a:t>: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hu-HU" sz="1200" dirty="0">
                <a:latin typeface="Calibri" pitchFamily="34" charset="0"/>
                <a:cs typeface="Calibri" pitchFamily="34" charset="0"/>
              </a:rPr>
              <a:t>Több héten keresztül nem komoly zavarokkal volt terhelt a gazdaság működése időjárási okokból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hu-HU" sz="1200" dirty="0">
                <a:latin typeface="Calibri" pitchFamily="34" charset="0"/>
                <a:cs typeface="Calibri" pitchFamily="34" charset="0"/>
              </a:rPr>
              <a:t>Alig csökkenő adminisztrációs teher visszahúzza a gazdaságot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hu-HU" sz="1200" dirty="0">
                <a:latin typeface="Calibri" pitchFamily="34" charset="0"/>
                <a:cs typeface="Calibri" pitchFamily="34" charset="0"/>
              </a:rPr>
              <a:t>Energiaárak világpiaci alakulásának az ország kiszolgáltatott, az energiahatékonyság gyenge és a teli energiaszámla is kiemelkedően magas 2012-ben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hu-HU" sz="1200" dirty="0">
                <a:latin typeface="Calibri" pitchFamily="34" charset="0"/>
                <a:cs typeface="Calibri" pitchFamily="34" charset="0"/>
              </a:rPr>
              <a:t>A gazdasági élet ás tranzakciók átláthatósága sokszor korlátos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3960" y="3704150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smtClean="0">
                <a:latin typeface="Calibri" pitchFamily="34" charset="0"/>
                <a:cs typeface="Calibri" pitchFamily="34" charset="0"/>
              </a:rPr>
              <a:t>LEHETŐSÉGEK</a:t>
            </a:r>
            <a:r>
              <a:rPr lang="hu-HU" sz="1200" dirty="0" smtClean="0">
                <a:latin typeface="Calibri" pitchFamily="34" charset="0"/>
                <a:cs typeface="Calibri" pitchFamily="34" charset="0"/>
              </a:rPr>
              <a:t>: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hu-HU" sz="1200" dirty="0">
                <a:latin typeface="Calibri" pitchFamily="34" charset="0"/>
                <a:cs typeface="Calibri" pitchFamily="34" charset="0"/>
              </a:rPr>
              <a:t>EU források gazdaságba fordítása minden más környező országnál nagyobb potenciált jelent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hu-HU" sz="1200" dirty="0">
                <a:latin typeface="Calibri" pitchFamily="34" charset="0"/>
                <a:cs typeface="Calibri" pitchFamily="34" charset="0"/>
              </a:rPr>
              <a:t>Infrastruktúra fejlesztés révén egész térségek és az egész ország komparatív pozíciója sokat javulhat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hu-HU" sz="1200" dirty="0">
                <a:latin typeface="Calibri" pitchFamily="34" charset="0"/>
                <a:cs typeface="Calibri" pitchFamily="34" charset="0"/>
              </a:rPr>
              <a:t>Vásárlóerő erősödése esetén nagymértékű keresletnövekedés lehetséges (kényszerűen halasztott fogyasztás)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3691771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smtClean="0">
                <a:latin typeface="Calibri" pitchFamily="34" charset="0"/>
                <a:cs typeface="Calibri" pitchFamily="34" charset="0"/>
              </a:rPr>
              <a:t>VESZÉLYEK</a:t>
            </a:r>
            <a:r>
              <a:rPr lang="hu-HU" sz="1200" dirty="0" smtClean="0">
                <a:latin typeface="Calibri" pitchFamily="34" charset="0"/>
                <a:cs typeface="Calibri" pitchFamily="34" charset="0"/>
              </a:rPr>
              <a:t>: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hu-HU" sz="1200" dirty="0">
                <a:latin typeface="Calibri" pitchFamily="34" charset="0"/>
                <a:cs typeface="Calibri" pitchFamily="34" charset="0"/>
              </a:rPr>
              <a:t>Választási év, amelynek már az első felében is a gazdaság szerves működésétől eltérő hatások érvényesülhetnek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hu-HU" sz="1200" dirty="0">
                <a:latin typeface="Calibri" pitchFamily="34" charset="0"/>
                <a:cs typeface="Calibri" pitchFamily="34" charset="0"/>
              </a:rPr>
              <a:t>Rendkívüli téli időjárást követő árvíz-veszélyezettség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hu-HU" sz="1200" dirty="0">
                <a:latin typeface="Calibri" pitchFamily="34" charset="0"/>
                <a:cs typeface="Calibri" pitchFamily="34" charset="0"/>
              </a:rPr>
              <a:t>Mezőgazdaság nagyon kétséges mertekben tud olyan módon hozzájárulni 2012-ben a gazdaság teljesítményéhez ahogy 2011-ben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hu-HU" sz="1200" dirty="0">
                <a:latin typeface="Calibri" pitchFamily="34" charset="0"/>
                <a:cs typeface="Calibri" pitchFamily="34" charset="0"/>
              </a:rPr>
              <a:t>Banki finanszírozási készség külső, nem romániai okok miatt jelentős piaci arányban és szereplőknél csökken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231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/>
          <a:p>
            <a:r>
              <a:rPr lang="hu-HU" dirty="0" smtClean="0">
                <a:latin typeface="Calibri" pitchFamily="34" charset="0"/>
              </a:rPr>
              <a:t>Köszönöm</a:t>
            </a:r>
            <a:r>
              <a:rPr lang="ro-RO" dirty="0" smtClean="0">
                <a:latin typeface="Calibri" pitchFamily="34" charset="0"/>
              </a:rPr>
              <a:t>!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F48CAD-9D11-4135-9F5B-9CA78FAEC6DC}" type="slidenum">
              <a:rPr lang="hu-HU" smtClean="0">
                <a:latin typeface="Arial" pitchFamily="34" charset="0"/>
              </a:rPr>
              <a:pPr/>
              <a:t>3</a:t>
            </a:fld>
            <a:endParaRPr lang="hu-HU" smtClean="0"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hu-HU" sz="800" dirty="0" smtClean="0">
                <a:solidFill>
                  <a:schemeClr val="bg1"/>
                </a:solidFill>
              </a:rPr>
              <a:t>Forrás: </a:t>
            </a:r>
            <a:r>
              <a:rPr lang="en-US" sz="800" dirty="0" smtClean="0">
                <a:solidFill>
                  <a:schemeClr val="bg1"/>
                </a:solidFill>
              </a:rPr>
              <a:t>INS, </a:t>
            </a:r>
            <a:r>
              <a:rPr lang="hu-HU" sz="800" dirty="0" smtClean="0">
                <a:solidFill>
                  <a:schemeClr val="bg1"/>
                </a:solidFill>
              </a:rPr>
              <a:t>Eurostat,</a:t>
            </a:r>
            <a:r>
              <a:rPr lang="en-US" sz="800" dirty="0" smtClean="0">
                <a:solidFill>
                  <a:schemeClr val="bg1"/>
                </a:solidFill>
              </a:rPr>
              <a:t> OTP research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0"/>
            <a:ext cx="822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defRPr/>
            </a:pPr>
            <a:r>
              <a:rPr lang="hu-HU" sz="2400" b="1" kern="0" dirty="0" smtClean="0">
                <a:solidFill>
                  <a:srgbClr val="006F51"/>
                </a:solidFill>
                <a:latin typeface="Calibri" pitchFamily="34" charset="0"/>
              </a:rPr>
              <a:t>Románia</a:t>
            </a:r>
            <a:r>
              <a:rPr lang="en-US" sz="2400" b="1" kern="0" dirty="0" smtClean="0">
                <a:solidFill>
                  <a:srgbClr val="006F51"/>
                </a:solidFill>
                <a:latin typeface="Calibri" pitchFamily="34" charset="0"/>
              </a:rPr>
              <a:t> </a:t>
            </a:r>
            <a:r>
              <a:rPr lang="hu-HU" sz="2400" b="1" kern="0" dirty="0" smtClean="0">
                <a:solidFill>
                  <a:srgbClr val="006F51"/>
                </a:solidFill>
                <a:latin typeface="Calibri" pitchFamily="34" charset="0"/>
              </a:rPr>
              <a:t>és az EU</a:t>
            </a:r>
            <a:endParaRPr lang="en-US" sz="2400" b="1" kern="0" dirty="0" smtClean="0">
              <a:solidFill>
                <a:srgbClr val="006F51"/>
              </a:solidFill>
              <a:latin typeface="Calibri" pitchFamily="34" charset="0"/>
            </a:endParaRPr>
          </a:p>
        </p:txBody>
      </p:sp>
      <p:graphicFrame>
        <p:nvGraphicFramePr>
          <p:cNvPr id="72739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610705"/>
              </p:ext>
            </p:extLst>
          </p:nvPr>
        </p:nvGraphicFramePr>
        <p:xfrm>
          <a:off x="107504" y="1196752"/>
          <a:ext cx="4464496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4" name="Worksheet" r:id="rId3" imgW="4591080" imgH="2800350" progId="Excel.Sheet.8">
                  <p:link updateAutomatic="1"/>
                </p:oleObj>
              </mc:Choice>
              <mc:Fallback>
                <p:oleObj name="Worksheet" r:id="rId3" imgW="4591080" imgH="2800350" progId="Excel.Sheet.8">
                  <p:link updateAutomatic="1"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96752"/>
                        <a:ext cx="4464496" cy="3312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7504" y="837873"/>
            <a:ext cx="446449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400" b="1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GDP evolution in </a:t>
            </a: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Romania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400" b="1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7" name="Content Placeholder 7"/>
          <p:cNvSpPr>
            <a:spLocks noGrp="1"/>
          </p:cNvSpPr>
          <p:nvPr>
            <p:ph idx="1"/>
          </p:nvPr>
        </p:nvSpPr>
        <p:spPr>
          <a:xfrm>
            <a:off x="107504" y="4509120"/>
            <a:ext cx="4464496" cy="1584177"/>
          </a:xfrm>
          <a:solidFill>
            <a:srgbClr val="92D050">
              <a:alpha val="50000"/>
            </a:srgbClr>
          </a:solidFill>
        </p:spPr>
        <p:txBody>
          <a:bodyPr/>
          <a:lstStyle/>
          <a:p>
            <a:pPr algn="just"/>
            <a:r>
              <a:rPr lang="hu-HU" sz="1100" dirty="0" smtClean="0">
                <a:latin typeface="Calibri" pitchFamily="34" charset="0"/>
              </a:rPr>
              <a:t>A 2009-es és a 2010-es visszaesés után Románia gazdasága tavaly újból növekedésnek indult, az előzetes statisztikák szerint  a GDP 2,5%-kal bővült (szezonális hatásoktól nem tisztított adat), ami ugyan elma</a:t>
            </a:r>
            <a:r>
              <a:rPr lang="en-US" sz="1100" dirty="0" err="1" smtClean="0">
                <a:latin typeface="Calibri" pitchFamily="34" charset="0"/>
              </a:rPr>
              <a:t>rad</a:t>
            </a:r>
            <a:r>
              <a:rPr lang="en-US" sz="1100" dirty="0" smtClean="0">
                <a:latin typeface="Calibri" pitchFamily="34" charset="0"/>
              </a:rPr>
              <a:t> a v</a:t>
            </a:r>
            <a:r>
              <a:rPr lang="hu-HU" sz="1100" dirty="0" smtClean="0">
                <a:latin typeface="Calibri" pitchFamily="34" charset="0"/>
              </a:rPr>
              <a:t>álság előtt tapasztalt szinttől, azonban így is jó eredménynek mondható.</a:t>
            </a:r>
          </a:p>
          <a:p>
            <a:pPr algn="just"/>
            <a:r>
              <a:rPr lang="hu-HU" sz="1100" dirty="0" smtClean="0">
                <a:latin typeface="Calibri" pitchFamily="34" charset="0"/>
              </a:rPr>
              <a:t>Miközben Románia 2010-ben is sereghajtó volt, addigra a 2011 Q1 és Q3 közötti időszakban (teljeskörű utolsó negyedévre szóló adatok egyelőre nem állnak a rendelkezésre) a középmezőny elejére kapaszkodott fel.</a:t>
            </a:r>
            <a:endParaRPr lang="en-US" sz="11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hu-HU" sz="1200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274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447609"/>
              </p:ext>
            </p:extLst>
          </p:nvPr>
        </p:nvGraphicFramePr>
        <p:xfrm>
          <a:off x="4716016" y="1124744"/>
          <a:ext cx="4320480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5" name="Worksheet" r:id="rId5" imgW="5677020" imgH="5314950" progId="Excel.Sheet.8">
                  <p:link updateAutomatic="1"/>
                </p:oleObj>
              </mc:Choice>
              <mc:Fallback>
                <p:oleObj name="Worksheet" r:id="rId5" imgW="5677020" imgH="5314950" progId="Excel.Sheet.8">
                  <p:link updateAutomatic="1"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124744"/>
                        <a:ext cx="4320480" cy="54726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16016" y="836712"/>
            <a:ext cx="4320480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latin typeface="Calibri" pitchFamily="34" charset="0"/>
              </a:rPr>
              <a:t>GDP evolution </a:t>
            </a:r>
            <a:r>
              <a:rPr lang="hu-HU" sz="1400" b="1" dirty="0" smtClean="0">
                <a:latin typeface="Calibri" pitchFamily="34" charset="0"/>
              </a:rPr>
              <a:t>in the </a:t>
            </a:r>
            <a:r>
              <a:rPr lang="en-US" sz="1400" b="1" dirty="0" smtClean="0">
                <a:latin typeface="Calibri" pitchFamily="34" charset="0"/>
              </a:rPr>
              <a:t>EU27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latin typeface="Calibri" pitchFamily="34" charset="0"/>
              </a:rPr>
              <a:t>(</a:t>
            </a:r>
            <a:r>
              <a:rPr lang="en-US" sz="800" b="1" dirty="0" err="1" smtClean="0">
                <a:latin typeface="Calibri" pitchFamily="34" charset="0"/>
              </a:rPr>
              <a:t>YoY</a:t>
            </a:r>
            <a:r>
              <a:rPr lang="en-US" sz="800" b="1" dirty="0" smtClean="0">
                <a:latin typeface="Calibri" pitchFamily="34" charset="0"/>
              </a:rPr>
              <a:t>%, seasonally adjusted and adjusted data by working days, </a:t>
            </a: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2010 ranking in brackets</a:t>
            </a:r>
            <a:r>
              <a:rPr lang="en-US" sz="800" b="1" dirty="0" smtClean="0">
                <a:latin typeface="Calibri" pitchFamily="34" charset="0"/>
              </a:rPr>
              <a:t>)</a:t>
            </a:r>
            <a:endParaRPr lang="en-US" sz="800" b="1" dirty="0"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76056" y="2996952"/>
            <a:ext cx="3240360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7B175-504C-4490-8285-D64EEFA0B7EB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0"/>
            <a:ext cx="822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defRPr/>
            </a:pPr>
            <a:r>
              <a:rPr lang="hu-HU" sz="2400" b="1" kern="0" dirty="0" smtClean="0">
                <a:solidFill>
                  <a:srgbClr val="006F51"/>
                </a:solidFill>
                <a:latin typeface="Calibri" pitchFamily="34" charset="0"/>
              </a:rPr>
              <a:t>A romániai GDP alakulása</a:t>
            </a:r>
            <a:endParaRPr lang="en-US" sz="2400" b="1" kern="0" dirty="0" smtClean="0">
              <a:solidFill>
                <a:srgbClr val="006F51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609329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hu-HU" sz="800" dirty="0" smtClean="0">
                <a:solidFill>
                  <a:schemeClr val="bg1"/>
                </a:solidFill>
              </a:rPr>
              <a:t>Forrás: INS, OTP </a:t>
            </a:r>
            <a:r>
              <a:rPr lang="en-US" sz="800" dirty="0" smtClean="0">
                <a:solidFill>
                  <a:schemeClr val="bg1"/>
                </a:solidFill>
              </a:rPr>
              <a:t>research</a:t>
            </a:r>
            <a:endParaRPr lang="hu-HU" sz="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73762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192936"/>
              </p:ext>
            </p:extLst>
          </p:nvPr>
        </p:nvGraphicFramePr>
        <p:xfrm>
          <a:off x="107504" y="1196752"/>
          <a:ext cx="4464496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6" name="Worksheet" r:id="rId3" imgW="4591080" imgH="2800350" progId="Excel.Sheet.8">
                  <p:link updateAutomatic="1"/>
                </p:oleObj>
              </mc:Choice>
              <mc:Fallback>
                <p:oleObj name="Worksheet" r:id="rId3" imgW="4591080" imgH="2800350" progId="Excel.Sheet.8">
                  <p:link updateAutomatic="1"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96752"/>
                        <a:ext cx="4464496" cy="41764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7504" y="836712"/>
            <a:ext cx="446449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Sectors' contribution to the GDP</a:t>
            </a: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 growth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(</a:t>
            </a:r>
            <a:r>
              <a:rPr lang="en-US" sz="800" b="1" dirty="0" err="1" smtClean="0">
                <a:solidFill>
                  <a:sysClr val="windowText" lastClr="000000"/>
                </a:solidFill>
                <a:latin typeface="Calibri" pitchFamily="34" charset="0"/>
              </a:rPr>
              <a:t>YoY</a:t>
            </a: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%, unadjusted series)</a:t>
            </a:r>
            <a:endParaRPr lang="en-US" sz="800" b="1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graphicFrame>
        <p:nvGraphicFramePr>
          <p:cNvPr id="7376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81487"/>
              </p:ext>
            </p:extLst>
          </p:nvPr>
        </p:nvGraphicFramePr>
        <p:xfrm>
          <a:off x="4716016" y="1196752"/>
          <a:ext cx="4320480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7" name="Worksheet" r:id="rId5" imgW="4591080" imgH="2800350" progId="Excel.Sheet.8">
                  <p:link updateAutomatic="1"/>
                </p:oleObj>
              </mc:Choice>
              <mc:Fallback>
                <p:oleObj name="Worksheet" r:id="rId5" imgW="4591080" imgH="2800350" progId="Excel.Sheet.8">
                  <p:link updateAutomatic="1"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196752"/>
                        <a:ext cx="4320480" cy="41764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716016" y="836712"/>
            <a:ext cx="4320480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latin typeface="Calibri" pitchFamily="34" charset="0"/>
              </a:rPr>
              <a:t>Demand's contribution to the GDP</a:t>
            </a:r>
            <a:r>
              <a:rPr lang="hu-HU" sz="1400" b="1" dirty="0" smtClean="0">
                <a:latin typeface="Calibri" pitchFamily="34" charset="0"/>
              </a:rPr>
              <a:t> growth</a:t>
            </a:r>
            <a:endParaRPr lang="en-US" sz="1400" b="1" dirty="0" smtClean="0">
              <a:latin typeface="Calibri" pitchFamily="34" charset="0"/>
            </a:endParaRP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(</a:t>
            </a:r>
            <a:r>
              <a:rPr lang="en-US" sz="800" b="1" dirty="0" err="1" smtClean="0">
                <a:solidFill>
                  <a:sysClr val="windowText" lastClr="000000"/>
                </a:solidFill>
                <a:latin typeface="Calibri" pitchFamily="34" charset="0"/>
              </a:rPr>
              <a:t>YoY</a:t>
            </a: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%, unadjusted series)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107504" y="5373216"/>
            <a:ext cx="7272808" cy="720081"/>
          </a:xfrm>
          <a:solidFill>
            <a:srgbClr val="92D050">
              <a:alpha val="50000"/>
            </a:srgbClr>
          </a:solidFill>
        </p:spPr>
        <p:txBody>
          <a:bodyPr/>
          <a:lstStyle/>
          <a:p>
            <a:pPr algn="just"/>
            <a:r>
              <a:rPr lang="hu-HU" sz="1000" dirty="0" smtClean="0">
                <a:latin typeface="Calibri" pitchFamily="34" charset="0"/>
              </a:rPr>
              <a:t>2011-ben a növekedés motorja az ipar ill. a mezőgazdaság volt. A külső kereslet gyengülése miatt az ipar az idei évben várhatóan gyengébben szerepel majd, de sajnos a mezőgazdaság teljesítményével kapcsolatban is kérdőjelek merülnek fel.</a:t>
            </a:r>
          </a:p>
          <a:p>
            <a:pPr algn="just"/>
            <a:r>
              <a:rPr lang="hu-HU" sz="1000" dirty="0" smtClean="0">
                <a:latin typeface="Calibri" pitchFamily="34" charset="0"/>
              </a:rPr>
              <a:t>Keresleti oldalon kedvező fejlemény, hogy a harmadik negyedévben a lakossági fogyasztás és az álloeszköz felhalmozás is pozítívan járult hozzá a növekedéshez.</a:t>
            </a:r>
          </a:p>
        </p:txBody>
      </p:sp>
    </p:spTree>
    <p:extLst>
      <p:ext uri="{BB962C8B-B14F-4D97-AF65-F5344CB8AC3E}">
        <p14:creationId xmlns:p14="http://schemas.microsoft.com/office/powerpoint/2010/main" val="43574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7B175-504C-4490-8285-D64EEFA0B7EB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0"/>
            <a:ext cx="822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defRPr/>
            </a:pPr>
            <a:r>
              <a:rPr lang="hu-HU" sz="2400" b="1" kern="0" dirty="0" smtClean="0">
                <a:solidFill>
                  <a:srgbClr val="006F51"/>
                </a:solidFill>
                <a:latin typeface="Calibri" pitchFamily="34" charset="0"/>
              </a:rPr>
              <a:t>A romániai GDP alakulása</a:t>
            </a:r>
            <a:endParaRPr lang="en-US" sz="2400" b="1" kern="0" dirty="0" smtClean="0">
              <a:solidFill>
                <a:srgbClr val="006F51"/>
              </a:solidFill>
              <a:latin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hu-HU" sz="800" dirty="0" smtClean="0">
                <a:solidFill>
                  <a:schemeClr val="bg1"/>
                </a:solidFill>
              </a:rPr>
              <a:t>Forrás</a:t>
            </a:r>
            <a:r>
              <a:rPr lang="en-US" sz="800" dirty="0" smtClean="0">
                <a:solidFill>
                  <a:schemeClr val="bg1"/>
                </a:solidFill>
              </a:rPr>
              <a:t>:</a:t>
            </a:r>
            <a:r>
              <a:rPr lang="hu-HU" sz="800" dirty="0" smtClean="0">
                <a:solidFill>
                  <a:schemeClr val="bg1"/>
                </a:solidFill>
              </a:rPr>
              <a:t> INS</a:t>
            </a:r>
            <a:r>
              <a:rPr lang="en-US" sz="800" dirty="0" smtClean="0">
                <a:solidFill>
                  <a:schemeClr val="bg1"/>
                </a:solidFill>
              </a:rPr>
              <a:t>, OTP research</a:t>
            </a:r>
            <a:endParaRPr lang="en-US" sz="800" dirty="0">
              <a:solidFill>
                <a:schemeClr val="bg1"/>
              </a:solidFill>
            </a:endParaRPr>
          </a:p>
        </p:txBody>
      </p:sp>
      <p:graphicFrame>
        <p:nvGraphicFramePr>
          <p:cNvPr id="9422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851727"/>
              </p:ext>
            </p:extLst>
          </p:nvPr>
        </p:nvGraphicFramePr>
        <p:xfrm>
          <a:off x="107504" y="1196752"/>
          <a:ext cx="2448272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8" name="Worksheet" r:id="rId3" imgW="4591080" imgH="2800350" progId="Excel.Sheet.8">
                  <p:link updateAutomatic="1"/>
                </p:oleObj>
              </mc:Choice>
              <mc:Fallback>
                <p:oleObj name="Worksheet" r:id="rId3" imgW="4591080" imgH="2800350" progId="Excel.Sheet.8">
                  <p:link updateAutomatic="1"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96752"/>
                        <a:ext cx="2448272" cy="35283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7504" y="836712"/>
            <a:ext cx="2448272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300" b="1" dirty="0" smtClean="0">
                <a:solidFill>
                  <a:sysClr val="windowText" lastClr="000000"/>
                </a:solidFill>
                <a:latin typeface="Calibri" pitchFamily="34" charset="0"/>
              </a:rPr>
              <a:t>Real GDP growth in 2011Q3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(</a:t>
            </a:r>
            <a:r>
              <a:rPr lang="en-US" sz="800" b="1" dirty="0" err="1" smtClean="0">
                <a:solidFill>
                  <a:sysClr val="windowText" lastClr="000000"/>
                </a:solidFill>
                <a:latin typeface="Calibri" pitchFamily="34" charset="0"/>
              </a:rPr>
              <a:t>YoY</a:t>
            </a: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%, unadjusted series)</a:t>
            </a:r>
            <a:endParaRPr lang="en-US" sz="800" b="1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graphicFrame>
        <p:nvGraphicFramePr>
          <p:cNvPr id="9422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180034"/>
              </p:ext>
            </p:extLst>
          </p:nvPr>
        </p:nvGraphicFramePr>
        <p:xfrm>
          <a:off x="2627784" y="1196752"/>
          <a:ext cx="2448272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9" name="Worksheet" r:id="rId5" imgW="4591080" imgH="2800350" progId="Excel.Sheet.8">
                  <p:link updateAutomatic="1"/>
                </p:oleObj>
              </mc:Choice>
              <mc:Fallback>
                <p:oleObj name="Worksheet" r:id="rId5" imgW="4591080" imgH="2800350" progId="Excel.Sheet.8">
                  <p:link updateAutomatic="1"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1196752"/>
                        <a:ext cx="2448272" cy="35283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627784" y="836712"/>
            <a:ext cx="2448272" cy="41549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300" b="1" dirty="0" smtClean="0">
                <a:solidFill>
                  <a:sysClr val="windowText" lastClr="000000"/>
                </a:solidFill>
                <a:latin typeface="Calibri" pitchFamily="34" charset="0"/>
              </a:rPr>
              <a:t>Real GDP growth in 2011Q3</a:t>
            </a:r>
            <a:endParaRPr lang="hu-HU" sz="1300" b="1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(</a:t>
            </a:r>
            <a:r>
              <a:rPr lang="en-US" sz="800" b="1" dirty="0" err="1" smtClean="0">
                <a:solidFill>
                  <a:sysClr val="windowText" lastClr="000000"/>
                </a:solidFill>
                <a:latin typeface="Calibri" pitchFamily="34" charset="0"/>
              </a:rPr>
              <a:t>QoQ</a:t>
            </a: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%, seasonally adjusted series)</a:t>
            </a:r>
            <a:endParaRPr lang="en-US" sz="800" b="1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graphicFrame>
        <p:nvGraphicFramePr>
          <p:cNvPr id="9422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966201"/>
              </p:ext>
            </p:extLst>
          </p:nvPr>
        </p:nvGraphicFramePr>
        <p:xfrm>
          <a:off x="5148064" y="1196752"/>
          <a:ext cx="3888432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0" name="Worksheet" r:id="rId7" imgW="4591080" imgH="4533990" progId="Excel.Sheet.8">
                  <p:link updateAutomatic="1"/>
                </p:oleObj>
              </mc:Choice>
              <mc:Fallback>
                <p:oleObj name="Worksheet" r:id="rId7" imgW="4591080" imgH="4533990" progId="Excel.Sheet.8">
                  <p:link updateAutomatic="1"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1196752"/>
                        <a:ext cx="3888432" cy="4896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148064" y="836712"/>
            <a:ext cx="3888432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300" b="1" dirty="0" smtClean="0">
                <a:latin typeface="Calibri" pitchFamily="34" charset="0"/>
              </a:rPr>
              <a:t>GDP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latin typeface="Calibri" pitchFamily="34" charset="0"/>
              </a:rPr>
              <a:t>(millions of RON, current prices)</a:t>
            </a:r>
            <a:endParaRPr lang="en-US" sz="800" b="1" dirty="0">
              <a:latin typeface="Calibri" pitchFamily="34" charset="0"/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07504" y="4725144"/>
            <a:ext cx="4968552" cy="1368153"/>
          </a:xfrm>
          <a:solidFill>
            <a:srgbClr val="92D050">
              <a:alpha val="50000"/>
            </a:srgbClr>
          </a:solidFill>
        </p:spPr>
        <p:txBody>
          <a:bodyPr/>
          <a:lstStyle/>
          <a:p>
            <a:pPr algn="just"/>
            <a:r>
              <a:rPr lang="hu-HU" sz="1150" dirty="0" smtClean="0">
                <a:latin typeface="Calibri" pitchFamily="34" charset="0"/>
              </a:rPr>
              <a:t>A harmadik negyedévben éves alapon 4,4%-kal bővült a GDP, a legmagasabb növekedési ütemet a mezőgazdaság tudta felmutatni az igazán jó termésnek köszönhetően. Jó hír, hogy más szektorok is növekedni tudtak. Negyedéves alapon hasonló képet láthatunk, ez esetben az ütem +1,8%-os volt.</a:t>
            </a:r>
          </a:p>
          <a:p>
            <a:pPr algn="just"/>
            <a:r>
              <a:rPr lang="hu-HU" sz="1150" dirty="0" smtClean="0">
                <a:latin typeface="Calibri" pitchFamily="34" charset="0"/>
              </a:rPr>
              <a:t>2012-ben a pozitív trend fenntartásában fontos szerepet játszhatnak az EU-s alapok és az infrastruktúrális beruházások.</a:t>
            </a:r>
            <a:endParaRPr lang="hu-HU" sz="1200" dirty="0" smtClean="0">
              <a:latin typeface="Calibri" pitchFamily="34" charset="0"/>
            </a:endParaRPr>
          </a:p>
          <a:p>
            <a:pPr algn="just"/>
            <a:endParaRPr lang="hu-HU" sz="115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17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F48CAD-9D11-4135-9F5B-9CA78FAEC6DC}" type="slidenum">
              <a:rPr lang="hu-HU" smtClean="0">
                <a:latin typeface="Arial" pitchFamily="34" charset="0"/>
              </a:rPr>
              <a:pPr/>
              <a:t>6</a:t>
            </a:fld>
            <a:endParaRPr lang="hu-HU" smtClean="0"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hu-HU" sz="800" dirty="0" smtClean="0">
                <a:solidFill>
                  <a:schemeClr val="bg1"/>
                </a:solidFill>
              </a:rPr>
              <a:t>Forrás: INS, Eurostat, OTP </a:t>
            </a:r>
            <a:r>
              <a:rPr lang="en-US" sz="800" dirty="0" smtClean="0">
                <a:solidFill>
                  <a:schemeClr val="bg1"/>
                </a:solidFill>
              </a:rPr>
              <a:t>research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0"/>
            <a:ext cx="822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defRPr/>
            </a:pPr>
            <a:r>
              <a:rPr lang="hu-HU" sz="2400" b="1" kern="0" dirty="0" smtClean="0">
                <a:solidFill>
                  <a:srgbClr val="006F51"/>
                </a:solidFill>
                <a:latin typeface="Calibri" pitchFamily="34" charset="0"/>
              </a:rPr>
              <a:t>Ipari termelés és fizetési mérleg</a:t>
            </a:r>
            <a:endParaRPr lang="en-US" sz="2400" b="1" kern="0" dirty="0" smtClean="0">
              <a:solidFill>
                <a:srgbClr val="006F51"/>
              </a:solidFill>
              <a:latin typeface="Calibri" pitchFamily="34" charset="0"/>
            </a:endParaRPr>
          </a:p>
        </p:txBody>
      </p:sp>
      <p:graphicFrame>
        <p:nvGraphicFramePr>
          <p:cNvPr id="75815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294999"/>
              </p:ext>
            </p:extLst>
          </p:nvPr>
        </p:nvGraphicFramePr>
        <p:xfrm>
          <a:off x="115441" y="4076700"/>
          <a:ext cx="4456559" cy="2448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6" name="Worksheet" r:id="rId3" imgW="4600530" imgH="2781210" progId="Excel.Sheet.8">
                  <p:link updateAutomatic="1"/>
                </p:oleObj>
              </mc:Choice>
              <mc:Fallback>
                <p:oleObj name="Worksheet" r:id="rId3" imgW="4600530" imgH="2781210" progId="Excel.Sheet.8">
                  <p:link updateAutomatic="1"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41" y="4076700"/>
                        <a:ext cx="4456559" cy="24486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7504" y="3717032"/>
            <a:ext cx="446449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latin typeface="Calibri" pitchFamily="34" charset="0"/>
              </a:rPr>
              <a:t>Industrial production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latin typeface="Calibri" pitchFamily="34" charset="0"/>
              </a:rPr>
              <a:t>(</a:t>
            </a:r>
            <a:r>
              <a:rPr lang="en-US" sz="800" dirty="0" smtClean="0">
                <a:latin typeface="Calibri" pitchFamily="34" charset="0"/>
              </a:rPr>
              <a:t>2008</a:t>
            </a:r>
            <a:r>
              <a:rPr lang="hu-HU" sz="800" dirty="0" smtClean="0">
                <a:latin typeface="Calibri" pitchFamily="34" charset="0"/>
              </a:rPr>
              <a:t> average</a:t>
            </a:r>
            <a:r>
              <a:rPr lang="en-US" sz="800" dirty="0" smtClean="0">
                <a:latin typeface="Calibri" pitchFamily="34" charset="0"/>
              </a:rPr>
              <a:t>=100, 3M moving average)</a:t>
            </a:r>
            <a:endParaRPr lang="en-US" sz="800" dirty="0">
              <a:latin typeface="Calibri" pitchFamily="34" charset="0"/>
            </a:endParaRPr>
          </a:p>
        </p:txBody>
      </p:sp>
      <p:graphicFrame>
        <p:nvGraphicFramePr>
          <p:cNvPr id="75816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810402"/>
              </p:ext>
            </p:extLst>
          </p:nvPr>
        </p:nvGraphicFramePr>
        <p:xfrm>
          <a:off x="107504" y="1196752"/>
          <a:ext cx="4464496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7" name="Worksheet" r:id="rId5" imgW="4591080" imgH="2781210" progId="Excel.Sheet.8">
                  <p:link updateAutomatic="1"/>
                </p:oleObj>
              </mc:Choice>
              <mc:Fallback>
                <p:oleObj name="Worksheet" r:id="rId5" imgW="4591080" imgH="2781210" progId="Excel.Sheet.8">
                  <p:link updateAutomatic="1"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96752"/>
                        <a:ext cx="4464496" cy="2520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7504" y="836712"/>
            <a:ext cx="446449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Industrial production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</a:rPr>
              <a:t>(series adjusted by number of working days and seasonality)</a:t>
            </a:r>
            <a:endParaRPr lang="en-US" sz="80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graphicFrame>
        <p:nvGraphicFramePr>
          <p:cNvPr id="75817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633924"/>
              </p:ext>
            </p:extLst>
          </p:nvPr>
        </p:nvGraphicFramePr>
        <p:xfrm>
          <a:off x="4716016" y="1196752"/>
          <a:ext cx="4320480" cy="288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8" name="Worksheet" r:id="rId7" imgW="4591080" imgH="2800350" progId="Excel.Sheet.8">
                  <p:link updateAutomatic="1"/>
                </p:oleObj>
              </mc:Choice>
              <mc:Fallback>
                <p:oleObj name="Worksheet" r:id="rId7" imgW="4591080" imgH="2800350" progId="Excel.Sheet.8">
                  <p:link updateAutomatic="1"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196752"/>
                        <a:ext cx="4320480" cy="2880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716016" y="836712"/>
            <a:ext cx="4320480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Balance of payments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(</a:t>
            </a:r>
            <a:r>
              <a:rPr lang="en-US" sz="800" b="1" dirty="0" err="1" smtClean="0">
                <a:solidFill>
                  <a:sysClr val="windowText" lastClr="000000"/>
                </a:solidFill>
                <a:latin typeface="Calibri" pitchFamily="34" charset="0"/>
              </a:rPr>
              <a:t>bln</a:t>
            </a: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 EUR)</a:t>
            </a:r>
            <a:endParaRPr lang="en-US" sz="800" b="1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4716016" y="4077072"/>
            <a:ext cx="4320480" cy="2016225"/>
          </a:xfrm>
          <a:solidFill>
            <a:srgbClr val="92D050">
              <a:alpha val="50000"/>
            </a:srgbClr>
          </a:solidFill>
        </p:spPr>
        <p:txBody>
          <a:bodyPr/>
          <a:lstStyle/>
          <a:p>
            <a:pPr algn="just"/>
            <a:r>
              <a:rPr lang="hu-HU" sz="1150" dirty="0" smtClean="0">
                <a:latin typeface="Calibri" pitchFamily="34" charset="0"/>
              </a:rPr>
              <a:t>Az ipari termelés az elmúlt néhány hónap folyamán a lassulás jeleit mutatta, de ez más régiós országokban is megfigyelhető volt. A válság előtti időszakkal összevetve Románia továbbra is az egyik legjobb teljesítményt mutatja.</a:t>
            </a:r>
          </a:p>
          <a:p>
            <a:pPr algn="just"/>
            <a:r>
              <a:rPr lang="hu-HU" sz="1150" dirty="0" smtClean="0">
                <a:latin typeface="Calibri" pitchFamily="34" charset="0"/>
              </a:rPr>
              <a:t>Az iparral párhuzamosan a kivitel (FOB) növekedési üteme is mérséklődött a 2010-es 28,5%-ról 20,5%-ra, a behozatal (FOB) esetében pedig 25,1%-ról 16,7%-ra.</a:t>
            </a:r>
          </a:p>
          <a:p>
            <a:pPr algn="just"/>
            <a:r>
              <a:rPr lang="hu-HU" sz="1150" dirty="0" smtClean="0">
                <a:latin typeface="Calibri" pitchFamily="34" charset="0"/>
              </a:rPr>
              <a:t>A folyó fizetési mérleg hiánya stabilan</a:t>
            </a:r>
          </a:p>
          <a:p>
            <a:pPr algn="just">
              <a:buNone/>
            </a:pPr>
            <a:r>
              <a:rPr lang="hu-HU" sz="1150" dirty="0" smtClean="0">
                <a:latin typeface="Calibri" pitchFamily="34" charset="0"/>
              </a:rPr>
              <a:t>	alakult a tavalyi év folyamán 5,52 mrd</a:t>
            </a:r>
          </a:p>
          <a:p>
            <a:pPr algn="just">
              <a:buNone/>
            </a:pPr>
            <a:r>
              <a:rPr lang="hu-HU" sz="1150" dirty="0" smtClean="0">
                <a:latin typeface="Calibri" pitchFamily="34" charset="0"/>
              </a:rPr>
              <a:t>	EUR-ról 5,68 mrd-ra emelkedett.</a:t>
            </a:r>
            <a:endParaRPr lang="hu-HU" sz="12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5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F48CAD-9D11-4135-9F5B-9CA78FAEC6DC}" type="slidenum">
              <a:rPr lang="hu-HU" smtClean="0">
                <a:latin typeface="Arial" pitchFamily="34" charset="0"/>
              </a:rPr>
              <a:pPr/>
              <a:t>7</a:t>
            </a:fld>
            <a:endParaRPr lang="hu-HU" smtClean="0"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800" dirty="0" err="1" smtClean="0">
                <a:solidFill>
                  <a:schemeClr val="bg1"/>
                </a:solidFill>
              </a:rPr>
              <a:t>Forrás</a:t>
            </a:r>
            <a:r>
              <a:rPr lang="en-US" sz="800" dirty="0" smtClean="0">
                <a:solidFill>
                  <a:schemeClr val="bg1"/>
                </a:solidFill>
              </a:rPr>
              <a:t>: </a:t>
            </a:r>
            <a:r>
              <a:rPr lang="hu-HU" sz="800" dirty="0" err="1" smtClean="0">
                <a:solidFill>
                  <a:schemeClr val="bg1"/>
                </a:solidFill>
              </a:rPr>
              <a:t>Eurostat</a:t>
            </a:r>
            <a:r>
              <a:rPr lang="hu-HU" sz="800" dirty="0" smtClean="0">
                <a:solidFill>
                  <a:schemeClr val="bg1"/>
                </a:solidFill>
              </a:rPr>
              <a:t>, RNB, OTP </a:t>
            </a:r>
            <a:r>
              <a:rPr lang="en-US" sz="800" dirty="0" smtClean="0">
                <a:solidFill>
                  <a:schemeClr val="bg1"/>
                </a:solidFill>
              </a:rPr>
              <a:t>research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0"/>
            <a:ext cx="822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defRPr/>
            </a:pPr>
            <a:r>
              <a:rPr lang="hu-HU" sz="2400" b="1" kern="0" dirty="0" smtClean="0">
                <a:solidFill>
                  <a:srgbClr val="006F51"/>
                </a:solidFill>
                <a:latin typeface="Calibri" pitchFamily="34" charset="0"/>
              </a:rPr>
              <a:t>Kivitel és fizetési mérleg</a:t>
            </a:r>
            <a:endParaRPr lang="en-US" sz="2400" b="1" kern="0" dirty="0" smtClean="0">
              <a:solidFill>
                <a:srgbClr val="006F51"/>
              </a:solidFill>
              <a:latin typeface="Calibri" pitchFamily="34" charset="0"/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4716016" y="4077072"/>
            <a:ext cx="4320480" cy="2016225"/>
          </a:xfrm>
          <a:solidFill>
            <a:srgbClr val="92D050">
              <a:alpha val="50000"/>
            </a:srgbClr>
          </a:solidFill>
        </p:spPr>
        <p:txBody>
          <a:bodyPr/>
          <a:lstStyle/>
          <a:p>
            <a:pPr algn="just"/>
            <a:r>
              <a:rPr lang="hu-HU" sz="1000" dirty="0" smtClean="0">
                <a:latin typeface="Calibri" pitchFamily="34" charset="0"/>
              </a:rPr>
              <a:t>Kijelenthető, hogy a román export növekedési üteme lekörözi a régiós versenytársaké mellett a németországit is, de természetesen a kettő nem éppen egy súlycsoport.</a:t>
            </a:r>
          </a:p>
          <a:p>
            <a:pPr algn="just">
              <a:spcBef>
                <a:spcPts val="0"/>
              </a:spcBef>
            </a:pPr>
            <a:r>
              <a:rPr lang="hu-HU" sz="1000" dirty="0" smtClean="0">
                <a:latin typeface="Calibri" pitchFamily="34" charset="0"/>
              </a:rPr>
              <a:t>Románia egyik legnagyobb gazdasági problémáját a magas folyó fizetési mérleg hiány jelentette a válságot megelőző időszakban. A deficit tulajdonképp azt jelenti, hogy az ország többet fogyaszt és ruház be, mint amennyit termel, és valakinek ezt az különbséget meg kell finanszíroznia. Az egyik ilyen forrás a közvetlen külföldi működőtőke.</a:t>
            </a:r>
          </a:p>
          <a:p>
            <a:pPr algn="just">
              <a:spcBef>
                <a:spcPts val="0"/>
              </a:spcBef>
            </a:pPr>
            <a:r>
              <a:rPr lang="hu-HU" sz="1000" dirty="0" smtClean="0">
                <a:latin typeface="Calibri" pitchFamily="34" charset="0"/>
              </a:rPr>
              <a:t>Remélhetőleg, a Románia által mutatott gazda-</a:t>
            </a:r>
          </a:p>
          <a:p>
            <a:pPr algn="just">
              <a:spcBef>
                <a:spcPts val="0"/>
              </a:spcBef>
              <a:buNone/>
            </a:pPr>
            <a:r>
              <a:rPr lang="hu-HU" sz="1000" dirty="0" smtClean="0">
                <a:latin typeface="Calibri" pitchFamily="34" charset="0"/>
              </a:rPr>
              <a:t>	sági stabilitásnak és az adósságválság enyhülésé-</a:t>
            </a:r>
          </a:p>
          <a:p>
            <a:pPr algn="just">
              <a:spcBef>
                <a:spcPts val="0"/>
              </a:spcBef>
              <a:buNone/>
            </a:pPr>
            <a:r>
              <a:rPr lang="hu-HU" sz="1000" dirty="0" smtClean="0">
                <a:latin typeface="Calibri" pitchFamily="34" charset="0"/>
              </a:rPr>
              <a:t>	nek következtében az FDI-k mértéke lassan, de </a:t>
            </a:r>
          </a:p>
          <a:p>
            <a:pPr algn="just">
              <a:spcBef>
                <a:spcPts val="0"/>
              </a:spcBef>
              <a:buNone/>
            </a:pPr>
            <a:r>
              <a:rPr lang="hu-HU" sz="1000" dirty="0" smtClean="0">
                <a:latin typeface="Calibri" pitchFamily="34" charset="0"/>
              </a:rPr>
              <a:t>	elkezdhet majd növekedni.</a:t>
            </a:r>
          </a:p>
          <a:p>
            <a:pPr algn="just">
              <a:spcBef>
                <a:spcPts val="0"/>
              </a:spcBef>
              <a:buNone/>
            </a:pPr>
            <a:endParaRPr lang="hu-HU" sz="1200" dirty="0" smtClean="0">
              <a:latin typeface="Calibri" pitchFamily="34" charset="0"/>
            </a:endParaRPr>
          </a:p>
        </p:txBody>
      </p:sp>
      <p:graphicFrame>
        <p:nvGraphicFramePr>
          <p:cNvPr id="129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906319"/>
              </p:ext>
            </p:extLst>
          </p:nvPr>
        </p:nvGraphicFramePr>
        <p:xfrm>
          <a:off x="107504" y="3933056"/>
          <a:ext cx="4464496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51" name="Worksheet" r:id="rId3" imgW="4591080" imgH="2762340" progId="Excel.Sheet.8">
                  <p:link updateAutomatic="1"/>
                </p:oleObj>
              </mc:Choice>
              <mc:Fallback>
                <p:oleObj name="Worksheet" r:id="rId3" imgW="4591080" imgH="2762340" progId="Excel.Sheet.8">
                  <p:link updateAutomatic="1"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3933056"/>
                        <a:ext cx="4464496" cy="2448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07504" y="3717032"/>
            <a:ext cx="4464496" cy="2923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1300" b="1" dirty="0" smtClean="0">
                <a:solidFill>
                  <a:sysClr val="windowText" lastClr="000000"/>
                </a:solidFill>
                <a:latin typeface="Calibri" pitchFamily="34" charset="0"/>
              </a:rPr>
              <a:t>Country shares in </a:t>
            </a:r>
            <a:r>
              <a:rPr lang="en-US" sz="1300" b="1" dirty="0" smtClean="0">
                <a:solidFill>
                  <a:sysClr val="windowText" lastClr="000000"/>
                </a:solidFill>
                <a:latin typeface="Calibri" pitchFamily="34" charset="0"/>
              </a:rPr>
              <a:t>export of goods and services</a:t>
            </a:r>
            <a:r>
              <a:rPr lang="hu-HU" sz="1300" b="1" dirty="0" smtClean="0">
                <a:solidFill>
                  <a:sysClr val="windowText" lastClr="000000"/>
                </a:solidFill>
                <a:latin typeface="Calibri" pitchFamily="34" charset="0"/>
              </a:rPr>
              <a:t> in 2011 Q1-Q3</a:t>
            </a:r>
          </a:p>
        </p:txBody>
      </p:sp>
      <p:graphicFrame>
        <p:nvGraphicFramePr>
          <p:cNvPr id="129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398000"/>
              </p:ext>
            </p:extLst>
          </p:nvPr>
        </p:nvGraphicFramePr>
        <p:xfrm>
          <a:off x="107505" y="1052736"/>
          <a:ext cx="4464496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52" name="Worksheet" r:id="rId5" imgW="4600530" imgH="2819490" progId="Excel.Sheet.8">
                  <p:link updateAutomatic="1"/>
                </p:oleObj>
              </mc:Choice>
              <mc:Fallback>
                <p:oleObj name="Worksheet" r:id="rId5" imgW="4600530" imgH="2819490" progId="Excel.Sheet.8">
                  <p:link updateAutomatic="1"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5" y="1052736"/>
                        <a:ext cx="4464496" cy="2664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07504" y="836712"/>
            <a:ext cx="446449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Export of goods and services</a:t>
            </a: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 in selected countries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</a:rPr>
              <a:t>(2008 average=100, 4Q moving average)</a:t>
            </a:r>
            <a:endParaRPr lang="en-US" sz="80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graphicFrame>
        <p:nvGraphicFramePr>
          <p:cNvPr id="1290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793245"/>
              </p:ext>
            </p:extLst>
          </p:nvPr>
        </p:nvGraphicFramePr>
        <p:xfrm>
          <a:off x="4716016" y="1268760"/>
          <a:ext cx="4320480" cy="2690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53" name="Worksheet" r:id="rId7" imgW="4591080" imgH="2762340" progId="Excel.Sheet.8">
                  <p:link updateAutomatic="1"/>
                </p:oleObj>
              </mc:Choice>
              <mc:Fallback>
                <p:oleObj name="Worksheet" r:id="rId7" imgW="4591080" imgH="2762340" progId="Excel.Sheet.8">
                  <p:link updateAutomatic="1"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268760"/>
                        <a:ext cx="4320480" cy="26902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16016" y="836712"/>
            <a:ext cx="4320480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Current accout deficit and FDI</a:t>
            </a:r>
            <a:endParaRPr lang="en-US" sz="1400" b="1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(</a:t>
            </a:r>
            <a:r>
              <a:rPr lang="en-US" sz="800" b="1" dirty="0" err="1" smtClean="0">
                <a:solidFill>
                  <a:sysClr val="windowText" lastClr="000000"/>
                </a:solidFill>
                <a:latin typeface="Calibri" pitchFamily="34" charset="0"/>
              </a:rPr>
              <a:t>bln</a:t>
            </a: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 EUR)</a:t>
            </a:r>
            <a:endParaRPr lang="en-US" sz="800" b="1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5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F48CAD-9D11-4135-9F5B-9CA78FAEC6DC}" type="slidenum">
              <a:rPr lang="hu-HU" smtClean="0">
                <a:latin typeface="Arial" pitchFamily="34" charset="0"/>
              </a:rPr>
              <a:pPr/>
              <a:t>8</a:t>
            </a:fld>
            <a:endParaRPr lang="hu-HU" smtClean="0"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Forrás: INS, OTP research</a:t>
            </a:r>
            <a:endParaRPr lang="en-US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0"/>
            <a:ext cx="822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defRPr/>
            </a:pPr>
            <a:r>
              <a:rPr lang="hu-HU" sz="2400" b="1" kern="0" dirty="0" smtClean="0">
                <a:solidFill>
                  <a:srgbClr val="006F51"/>
                </a:solidFill>
                <a:latin typeface="Calibri" pitchFamily="34" charset="0"/>
              </a:rPr>
              <a:t>Kereskedelmi kapcsolatok</a:t>
            </a:r>
            <a:endParaRPr lang="en-US" sz="2400" b="1" kern="0" dirty="0" smtClean="0">
              <a:solidFill>
                <a:srgbClr val="006F51"/>
              </a:solidFill>
              <a:latin typeface="Calibri" pitchFamily="34" charset="0"/>
            </a:endParaRPr>
          </a:p>
        </p:txBody>
      </p:sp>
      <p:graphicFrame>
        <p:nvGraphicFramePr>
          <p:cNvPr id="136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88520"/>
              </p:ext>
            </p:extLst>
          </p:nvPr>
        </p:nvGraphicFramePr>
        <p:xfrm>
          <a:off x="107504" y="1196752"/>
          <a:ext cx="4464496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0" name="Worksheet" r:id="rId3" imgW="4591080" imgH="4209960" progId="Excel.Sheet.8">
                  <p:link updateAutomatic="1"/>
                </p:oleObj>
              </mc:Choice>
              <mc:Fallback>
                <p:oleObj name="Worksheet" r:id="rId3" imgW="4591080" imgH="4209960" progId="Excel.Sheet.8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96752"/>
                        <a:ext cx="4464496" cy="4680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7504" y="836712"/>
            <a:ext cx="446449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Top 10 of main partner countries at Export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8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(FOB, share of total export in the period of 2011 January-October in brackets, mln EUR)</a:t>
            </a:r>
            <a:endParaRPr lang="en-US" sz="800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6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953847"/>
              </p:ext>
            </p:extLst>
          </p:nvPr>
        </p:nvGraphicFramePr>
        <p:xfrm>
          <a:off x="4716016" y="1196752"/>
          <a:ext cx="4320480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1" name="Worksheet" r:id="rId5" imgW="4591080" imgH="4209960" progId="Excel.Sheet.8">
                  <p:link updateAutomatic="1"/>
                </p:oleObj>
              </mc:Choice>
              <mc:Fallback>
                <p:oleObj name="Worksheet" r:id="rId5" imgW="4591080" imgH="4209960" progId="Excel.Sheet.8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196752"/>
                        <a:ext cx="4320480" cy="4680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16016" y="836712"/>
            <a:ext cx="4320480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Top 10 of main partner countries at Import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8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(CIF, share of total import in the period of 2011 January-October in brackets, mln EUR)</a:t>
            </a:r>
            <a:endParaRPr lang="en-US" sz="800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F48CAD-9D11-4135-9F5B-9CA78FAEC6DC}" type="slidenum">
              <a:rPr lang="hu-HU" smtClean="0">
                <a:latin typeface="Arial" pitchFamily="34" charset="0"/>
              </a:rPr>
              <a:pPr/>
              <a:t>9</a:t>
            </a:fld>
            <a:endParaRPr lang="hu-HU" smtClean="0"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Forrás: INS, OTP research</a:t>
            </a:r>
            <a:endParaRPr lang="en-US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0"/>
            <a:ext cx="822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defRPr/>
            </a:pPr>
            <a:r>
              <a:rPr lang="hu-HU" sz="2400" b="1" kern="0" dirty="0" smtClean="0">
                <a:solidFill>
                  <a:srgbClr val="006F51"/>
                </a:solidFill>
                <a:latin typeface="Calibri" pitchFamily="34" charset="0"/>
              </a:rPr>
              <a:t>Kereskedelmi kapcsolatok</a:t>
            </a:r>
            <a:endParaRPr lang="en-US" sz="2400" b="1" kern="0" dirty="0" smtClean="0">
              <a:solidFill>
                <a:srgbClr val="006F51"/>
              </a:solidFill>
              <a:latin typeface="Calibri" pitchFamily="34" charset="0"/>
            </a:endParaRPr>
          </a:p>
        </p:txBody>
      </p:sp>
      <p:graphicFrame>
        <p:nvGraphicFramePr>
          <p:cNvPr id="137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866792"/>
              </p:ext>
            </p:extLst>
          </p:nvPr>
        </p:nvGraphicFramePr>
        <p:xfrm>
          <a:off x="107504" y="1196752"/>
          <a:ext cx="4464496" cy="465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4" name="Worksheet" r:id="rId3" imgW="4591080" imgH="4657725" progId="Excel.Sheet.8">
                  <p:link updateAutomatic="1"/>
                </p:oleObj>
              </mc:Choice>
              <mc:Fallback>
                <p:oleObj name="Worksheet" r:id="rId3" imgW="4591080" imgH="4657725" progId="Excel.Sheet.8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96752"/>
                        <a:ext cx="4464496" cy="465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7504" y="836712"/>
            <a:ext cx="446449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Top 6 group of products at Export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8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(FOB)</a:t>
            </a:r>
            <a:endParaRPr lang="en-US" sz="800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7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599197"/>
              </p:ext>
            </p:extLst>
          </p:nvPr>
        </p:nvGraphicFramePr>
        <p:xfrm>
          <a:off x="4716016" y="1196752"/>
          <a:ext cx="4320480" cy="465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5" name="Worksheet" r:id="rId5" imgW="4591080" imgH="4657725" progId="Excel.Sheet.8">
                  <p:link updateAutomatic="1"/>
                </p:oleObj>
              </mc:Choice>
              <mc:Fallback>
                <p:oleObj name="Worksheet" r:id="rId5" imgW="4591080" imgH="4657725" progId="Excel.Sheet.8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196752"/>
                        <a:ext cx="4320480" cy="465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716016" y="836712"/>
            <a:ext cx="4320480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Top 6 group of products at Import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8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(CIF)</a:t>
            </a:r>
            <a:endParaRPr lang="en-US" sz="800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TP_magyar">
  <a:themeElements>
    <a:clrScheme name="OTP_magya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TP_magy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TP_magy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P_magya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P_magya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P_magya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P_magya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P_magya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P_magya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P_magya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P_magya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P_magya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P_magya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P_magya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279c20c3caf3300dae6b438536eb8c56">
  <xsd:schema xmlns:xsd="http://www.w3.org/2001/XMLSchema" xmlns:p="http://schemas.microsoft.com/office/2006/metadata/properties" targetNamespace="http://schemas.microsoft.com/office/2006/metadata/properties" ma:root="true" ma:fieldsID="0d2e1ca116041f9e11471c52c4c9d6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535935AD-1724-42AF-B213-D9493EFDB0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4B7726-745E-48B6-AB56-9889DCDF1B88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2479ADE-A187-4679-AEFF-ABD0852D95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OTP_magyar</Template>
  <TotalTime>11532</TotalTime>
  <Words>2306</Words>
  <Application>Microsoft Office PowerPoint</Application>
  <PresentationFormat>On-screen Show (4:3)</PresentationFormat>
  <Paragraphs>334</Paragraphs>
  <Slides>29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72</vt:i4>
      </vt:variant>
      <vt:variant>
        <vt:lpstr>Slide Titles</vt:lpstr>
      </vt:variant>
      <vt:variant>
        <vt:i4>29</vt:i4>
      </vt:variant>
    </vt:vector>
  </HeadingPairs>
  <TitlesOfParts>
    <vt:vector size="102" baseType="lpstr">
      <vt:lpstr>OTP_magyar</vt:lpstr>
      <vt:lpstr>C:\Users\cbalint\Desktop\WEOSep2011all.xlsx!World_current prices-USD![WEOSep2011all.xlsx]World_current prices-USD Chart 1</vt:lpstr>
      <vt:lpstr>C:\Users\cbalint\Desktop\WEOSep2011all.xlsx!Share_GDP-PPP_groups2![WEOSep2011all.xlsx]Share_GDP-PPP_groups2 Chart 1</vt:lpstr>
      <vt:lpstr>C:\Users\cbalint\Desktop\WEOSep2011all.xlsx!Share_GDP-PPP_groups3![WEOSep2011all.xlsx]Share_GDP-PPP_groups3 Chart 1</vt:lpstr>
      <vt:lpstr>C:\Users\cbalint\Desktop\10_Romanian quarterly GDP figures - NIS.xlsx!Sheet1![10_Romanian quarterly GDP figures - NIS.xlsx]Sheet1 Chart 2</vt:lpstr>
      <vt:lpstr>C:\Users\cbalint\Desktop\D ur prezi - RMUE\3_EU_GDP.xlsx!result![3_EU_GDP.xlsx]result Chart 1</vt:lpstr>
      <vt:lpstr>C:\Users\cbalint\Desktop\D ur prezi - RMUE\4_GDP_INS.xlsx!Contribution-GVA![4_GDP_INS.xlsx]Contribution-GVA Chart 1</vt:lpstr>
      <vt:lpstr>C:\Users\cbalint\Desktop\D ur prezi - RMUE\4_GDP_INS.xlsx!Contribution-Demand![4_GDP_INS.xlsx]Contribution-Demand Chart 1</vt:lpstr>
      <vt:lpstr>C:\Users\cbalint\Desktop\D ur prezi - RMUE\4_GDP_INS.xlsx!YoY![4_GDP_INS.xlsx]YoY Chart 1</vt:lpstr>
      <vt:lpstr>C:\Users\cbalint\Desktop\D ur prezi - RMUE\4_GDP_INS.xlsx!QoQ![4_GDP_INS.xlsx]QoQ Chart 1</vt:lpstr>
      <vt:lpstr>C:\Users\cbalint\Desktop\D ur prezi - RMUE\4_GDP_INS.xlsx!Folyo arak![4_GDP_INS.xlsx]Folyo arak Chart 1</vt:lpstr>
      <vt:lpstr>C:\Users\cbalint\Desktop\Industrial productian.xlsx!Data![Industrial productian.xlsx]Data Chart 1</vt:lpstr>
      <vt:lpstr>C:\Users\cbalint\Desktop\Industrial productian.xlsx!Ro![Industrial productian.xlsx]Ro Chart 1</vt:lpstr>
      <vt:lpstr>C:\Users\cbalint\Desktop\D ur prezi - RMUE\6_Import_Export.xlsx!Sheet1![6_Import_Export.xlsx]Sheet1 Chart 1</vt:lpstr>
      <vt:lpstr>C:\Users\cbalint\Desktop\D ur prezi - RMUE\26Export.xlsx!Germany vs all![26Export.xlsx]Germany vs all Chart 2</vt:lpstr>
      <vt:lpstr>C:\Users\cbalint\Desktop\D ur prezi - RMUE\26Export.xlsx!region![26Export.xlsx]region Chart 1</vt:lpstr>
      <vt:lpstr>C:\Users\cbalint\Desktop\CA and FDI.xlsx!Sheet3![CA and FDI.xlsx]Sheet3 Chart 2</vt:lpstr>
      <vt:lpstr>C:\Users\cbalint\Desktop\D ur prezi - RMUE\29INS trade.xlsx!Export FOB![29INS trade.xlsx]Export FOB Chart 1</vt:lpstr>
      <vt:lpstr>C:\Users\cbalint\Desktop\D ur prezi - RMUE\29INS trade.xlsx!Import CIF![29INS trade.xlsx]Import CIF Chart 1</vt:lpstr>
      <vt:lpstr>C:\Users\cbalint\Desktop\D ur prezi - RMUE\29INS trade.xlsx!Export produse![29INS trade.xlsx]Export produse Chart 1</vt:lpstr>
      <vt:lpstr>C:\Users\cbalint\Desktop\D ur prezi - RMUE\29INS trade.xlsx!Import produse![29INS trade.xlsx]Import produse Chart 1</vt:lpstr>
      <vt:lpstr>C:\Users\cbalint\Desktop\D ur prezi - RMUE\8Retail_sales.xlsx!Data![8Retail_sales.xlsx]Data Chart 2</vt:lpstr>
      <vt:lpstr>C:\Users\cbalint\Desktop\D ur prezi - RMUE\8Retail_sales.xlsx!Ro![8Retail_sales.xlsx]Ro Chart 2</vt:lpstr>
      <vt:lpstr>C:\Users\cbalint\Desktop\D ur prezi - RMUE\9Munkaeropiac.xlsx!data![9Munkaeropiac.xlsx]data Chart 2</vt:lpstr>
      <vt:lpstr>C:\Users\cbalint\Desktop\D ur prezi - RMUE\10Earnings.xlsx!Sheet1![10Earnings.xlsx]Sheet1 Chart 2</vt:lpstr>
      <vt:lpstr>C:\Users\cbalint\Desktop\D ur prezi - RMUE\11Alapkamat es inflacio.xlsx!Sheet1![11Alapkamat es inflacio.xlsx]Sheet1 Chart 1</vt:lpstr>
      <vt:lpstr>C:\Users\cbalint\Desktop\Extern\Romaniai helyzetjelentes\1_Abrak stb\8Inflation.xlsx!chart2![8Inflation.xlsx]chart2 Chart 1</vt:lpstr>
      <vt:lpstr>C:\Users\cbalint\Desktop\Extern\Romaniai helyzetjelentes\1_Abrak stb\8Inflation.xlsx!chart1![8Inflation.xlsx]chart1 Chart 3</vt:lpstr>
      <vt:lpstr>C:\Users\cbalint\Desktop\D ur prezi - RMUE\12Repo.xlsx!Sheet1![12Repo.xlsx]Sheet1 Chart 1</vt:lpstr>
      <vt:lpstr>C:\Users\cbalint\Desktop\D ur prezi - RMUE\13Makrografikonok.xlsx!ROBOR![13Makrografikonok.xlsx]ROBOR Chart 6</vt:lpstr>
      <vt:lpstr>C:\Users\cbalint\Desktop\Extern\Romaniai helyzetjelentes\1_Abrak stb\2.3Fixing.xlsx!Sheet1![2.3Fixing.xlsx]Sheet1 Chart 2</vt:lpstr>
      <vt:lpstr>C:\Users\cbalint\Desktop\D ur prezi - RMUE\15Kamatok_RON.xlsx!Sheet1![15Kamatok_RON.xlsx]Sheet1 Chart 2</vt:lpstr>
      <vt:lpstr>C:\Users\cbalint\Desktop\D ur prezi - RMUE\15Kamatok_RON.xlsx!Sheet1![15Kamatok_RON.xlsx]Sheet1 Chart 3</vt:lpstr>
      <vt:lpstr>C:\Users\cbalint\Desktop\D ur prezi - RMUE\16Kamatok-EUR.xlsx!Sheet1![16Kamatok-EUR.xlsx]Sheet1 Chart 1</vt:lpstr>
      <vt:lpstr>C:\Users\cbalint\Desktop\D ur prezi - RMUE\16Kamatok-EUR.xlsx!Sheet1![16Kamatok-EUR.xlsx]Sheet1 Chart 2</vt:lpstr>
      <vt:lpstr>C:\Users\cbalint\Desktop\D ur prezi - RMUE\17Hitelek.xlsx!Sheet1![17Hitelek.xlsx]Sheet1 Chart 1</vt:lpstr>
      <vt:lpstr>C:\Users\cbalint\Desktop\D ur prezi - RMUE\17Hitelek.xlsx!Sheet1![17Hitelek.xlsx]Sheet1 Chart 2</vt:lpstr>
      <vt:lpstr>C:\Users\cbalint\Desktop\D ur prezi - RMUE\18Betetek.xlsx!Sheet1![18Betetek.xlsx]Sheet1 Chart 2</vt:lpstr>
      <vt:lpstr>C:\Users\cbalint\Desktop\D ur prezi - RMUE\18Betetek.xlsx!Sheet1![18Betetek.xlsx]Sheet1 Chart 3</vt:lpstr>
      <vt:lpstr>C:\Users\cbalint\Desktop\D ur prezi - RMUE\23Classified loans and provisions.xlsx!NPL![23Classified loans and provisions.xlsx]NPL Chart 2</vt:lpstr>
      <vt:lpstr>C:\Users\cbalint\Desktop\D ur prezi - RMUE\23Classified loans and provisions.xlsx!Provisions![23Classified loans and provisions.xlsx]Provisions Chart 2</vt:lpstr>
      <vt:lpstr>C:\Users\cbalint\Desktop\D ur prezi - RMUE\23Classified loans and provisions.xlsx!Coverage![23Classified loans and provisions.xlsx]Coverage Chart 2</vt:lpstr>
      <vt:lpstr>C:\Users\cbalint\Desktop\D ur prezi - RMUE\22BNR indicators en.xlsx!14 ROE![22BNR indicators en.xlsx]14 ROE Chart 2</vt:lpstr>
      <vt:lpstr>C:\Users\cbalint\Desktop\D ur prezi - RMUE\22BNR indicators en.xlsx!12 Capital adequacy ratio![22BNR indicators en.xlsx]12 Capital adequacy ratio Chart 2</vt:lpstr>
      <vt:lpstr>C:\Users\cbalint\Desktop\D ur prezi - RMUE\13Makrografikonok.xlsx!Devizatartalek![13Makrografikonok.xlsx]Devizatartalek Chart 1</vt:lpstr>
      <vt:lpstr>C:\Users\cbalint\Desktop\D ur prezi - RMUE\19Deviza arfolyam.xlsx!hosszu![19Deviza arfolyam.xlsx]hosszu Chart 4</vt:lpstr>
      <vt:lpstr>C:\Users\cbalint\Desktop\ert_eff_ic_m.xlsx!Sheet2![ert_eff_ic_m.xlsx]Sheet2 Chart 1</vt:lpstr>
      <vt:lpstr>C:\Users\cbalint\Desktop\D ur prezi - RMUE\20Construction.xlsx!Ro![20Construction.xlsx]Ro Chart 1</vt:lpstr>
      <vt:lpstr>C:\Users\cbalint\Desktop\D ur prezi - RMUE\20Construction.xlsx!Data![20Construction.xlsx]Data Chart 1</vt:lpstr>
      <vt:lpstr>C:\Users\cbalint\Desktop\D ur prezi - RMUE\21Building permits.xlsx!Sheet1![21Building permits.xlsx]Sheet1 Chart 3</vt:lpstr>
      <vt:lpstr>C:\Users\cbalint\Desktop\D ur prezi - RMUE\7Buget.xlsx!Sheet1![7Buget.xlsx]Sheet1 Chart 3</vt:lpstr>
      <vt:lpstr>C:\Users\cbalint\Desktop\D ur prezi - RMUE\7Buget.xlsx!Sheet1![7Buget.xlsx]Sheet1 Chart 1</vt:lpstr>
      <vt:lpstr>C:\Users\cbalint\Desktop\D ur prezi - RMUE\7Buget.xlsx!Sheet1![7Buget.xlsx]Sheet1 Chart 2</vt:lpstr>
      <vt:lpstr>C:\Users\cbalint\Desktop\D ur prezi - RMUE\25Debt.xlsx!Sheet1![25Debt.xlsx]Sheet1 Chart 1</vt:lpstr>
      <vt:lpstr>C:\Users\cbalint\Desktop\D ur prezi - RMUE\24Eurostat_deficit.xlsx!yearly deficit in %final2![24Eurostat_deficit.xlsx]yearly deficit in %final2 Chart 1</vt:lpstr>
      <vt:lpstr>C:\Users\cbalint\Desktop\GDP_95-09.xlsx!GDP_2004!R1C1:R25C4</vt:lpstr>
      <vt:lpstr>C:\Users\cbalint\Desktop\GDP_95-09.xlsx!GDP_2004!R1C6:R20C9</vt:lpstr>
      <vt:lpstr>C:\Users\cbalint\Desktop\GDP_95-09.xlsx!GDP_2004!R2C14:R7C15</vt:lpstr>
      <vt:lpstr>C:\Users\cbalint\Desktop\GDP_95-09.xlsx!GDP_2004!R2C14:R7C15</vt:lpstr>
      <vt:lpstr>C:\Users\cbalint\Desktop\GDP_95-09.xlsx!GDP_2008!R1C1:R25C4</vt:lpstr>
      <vt:lpstr>C:\Users\cbalint\Desktop\GDP_95-09.xlsx!GDP_2008!R1C6:R20C9</vt:lpstr>
      <vt:lpstr>C:\Users\cbalint\Desktop\GDP_95-09.xlsx!GDP_2009!R1C1:R25C4</vt:lpstr>
      <vt:lpstr>C:\Users\cbalint\Desktop\GDP_95-09.xlsx!GDP_2009!R1C6:R20C9</vt:lpstr>
      <vt:lpstr>C:\Users\cbalint\Desktop\GDP_95-09.xlsx!GDP_2004!R2C14:R7C15</vt:lpstr>
      <vt:lpstr>C:\Users\cbalint\Desktop\GDP_95-09.xlsx!GDP_per_cap_2009!R2C14:R7C15</vt:lpstr>
      <vt:lpstr>C:\Users\cbalint\Desktop\GDP_95-09.xlsx!GDP_per_cap_2009!R1C1:R25C4</vt:lpstr>
      <vt:lpstr>C:\Users\cbalint\Desktop\GDP_95-09.xlsx!GDP_per_cap_2009!R1C6:R20C9</vt:lpstr>
      <vt:lpstr>C:\Users\cbalint\Desktop\HONAPOK\2012.1_Januar\GDP es migration\GDP\3.2_GDP_foldrajzi.xlsx!GDP_deviation_2005-2009!R1C1:R25C4</vt:lpstr>
      <vt:lpstr>C:\Users\cbalint\Desktop\HONAPOK\2012.1_Januar\GDP es migration\GDP\3.2_GDP_foldrajzi.xlsx!GDP_deviation_2005-2009!R1C6:R20C9</vt:lpstr>
      <vt:lpstr>C:\Users\cbalint\Desktop\HONAPOK\2012.1_Januar\GDP es migration\GDP\3.2_GDP_foldrajzi.xlsx!GDP_deviation_2005-2009!R2C14:R7C15</vt:lpstr>
      <vt:lpstr>C:\Users\cbalint\Desktop\HONAPOK\2012.1_Januar\GDP es migration\GDP\3.2_GDP_foldrajzi.xlsx!GDP_devietation_2009!R1C1:R25C4</vt:lpstr>
      <vt:lpstr>C:\Users\cbalint\Desktop\HONAPOK\2012.1_Januar\GDP es migration\GDP\3.2_GDP_foldrajzi.xlsx!GDP_devietation_2009!R1C6:R20C9</vt:lpstr>
      <vt:lpstr>C:\Users\cbalint\Desktop\HONAPOK\2012.1_Januar\GDP es migration\GDP\3.2_GDP_foldrajzi.xlsx!GDP_devietation_2009!R2C14:R7C15</vt:lpstr>
      <vt:lpstr>Románia gazdasága 2011-ben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Ügyfélkamatok alakulása</vt:lpstr>
      <vt:lpstr>Hitelek</vt:lpstr>
      <vt:lpstr>Betétek</vt:lpstr>
      <vt:lpstr>Bankszektor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SWOT</vt:lpstr>
      <vt:lpstr>Köszönöm!</vt:lpstr>
    </vt:vector>
  </TitlesOfParts>
  <Company>OTP Bank Rt.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 Bank Brand Guidelines</dc:title>
  <dc:creator>demeterg</dc:creator>
  <cp:lastModifiedBy>Casandra Eleonora DOBRE</cp:lastModifiedBy>
  <cp:revision>1767</cp:revision>
  <dcterms:created xsi:type="dcterms:W3CDTF">2007-02-21T09:28:32Z</dcterms:created>
  <dcterms:modified xsi:type="dcterms:W3CDTF">2012-02-24T11:53:31Z</dcterms:modified>
</cp:coreProperties>
</file>